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5"/>
  </p:notesMasterIdLst>
  <p:sldIdLst>
    <p:sldId id="256" r:id="rId2"/>
    <p:sldId id="301" r:id="rId3"/>
    <p:sldId id="263" r:id="rId4"/>
    <p:sldId id="302" r:id="rId5"/>
    <p:sldId id="303" r:id="rId6"/>
    <p:sldId id="304" r:id="rId7"/>
    <p:sldId id="309" r:id="rId8"/>
    <p:sldId id="306" r:id="rId9"/>
    <p:sldId id="305" r:id="rId10"/>
    <p:sldId id="310" r:id="rId11"/>
    <p:sldId id="308" r:id="rId12"/>
    <p:sldId id="257" r:id="rId13"/>
    <p:sldId id="307" r:id="rId14"/>
  </p:sldIdLst>
  <p:sldSz cx="9144000" cy="5143500" type="screen16x9"/>
  <p:notesSz cx="6858000" cy="9144000"/>
  <p:embeddedFontLs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Cabin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fortaa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7DC9C0-E8B7-42E6-A8C6-84555E79DE33}">
  <a:tblStyle styleId="{EB7DC9C0-E8B7-42E6-A8C6-84555E79DE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767" autoAdjust="0"/>
  </p:normalViewPr>
  <p:slideViewPr>
    <p:cSldViewPr snapToGrid="0">
      <p:cViewPr varScale="1">
        <p:scale>
          <a:sx n="139" d="100"/>
          <a:sy n="139" d="100"/>
        </p:scale>
        <p:origin x="9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bad2577c2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bad2577c2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0340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bad2577c2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bad2577c2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8630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ad2577c2f_0_2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ad2577c2f_0_2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ad2577c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bad2577c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6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b9cbf5408d_0_24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b9cbf5408d_0_24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7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bad2577c2f_0_3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bad2577c2f_0_3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bad2577c2f_0_3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bad2577c2f_0_3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07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bad2577c2f_0_2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4" name="Google Shape;1974;gbad2577c2f_0_2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377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bad2577c2f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bad2577c2f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6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bad2577c2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bad2577c2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9603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bad2577c2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bad2577c2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259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bad2577c2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bad2577c2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9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6000" y="1649400"/>
            <a:ext cx="4281300" cy="13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6000" y="3085981"/>
            <a:ext cx="4281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807300" y="2604706"/>
            <a:ext cx="21732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2"/>
          </p:nvPr>
        </p:nvSpPr>
        <p:spPr>
          <a:xfrm>
            <a:off x="807300" y="3017227"/>
            <a:ext cx="21732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3"/>
          </p:nvPr>
        </p:nvSpPr>
        <p:spPr>
          <a:xfrm>
            <a:off x="3485400" y="2604706"/>
            <a:ext cx="21732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4"/>
          </p:nvPr>
        </p:nvSpPr>
        <p:spPr>
          <a:xfrm>
            <a:off x="3485400" y="3017227"/>
            <a:ext cx="21732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5"/>
          </p:nvPr>
        </p:nvSpPr>
        <p:spPr>
          <a:xfrm>
            <a:off x="6163500" y="2604706"/>
            <a:ext cx="21732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6"/>
          </p:nvPr>
        </p:nvSpPr>
        <p:spPr>
          <a:xfrm>
            <a:off x="6163500" y="3017227"/>
            <a:ext cx="21732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44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422400" y="2607968"/>
            <a:ext cx="21732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1422400" y="3020489"/>
            <a:ext cx="217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5548425" y="2607968"/>
            <a:ext cx="21732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5548425" y="3020489"/>
            <a:ext cx="217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236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kkitt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1681750" y="1660325"/>
            <a:ext cx="578040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1681750" y="2541875"/>
            <a:ext cx="5780400" cy="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82075" y="732375"/>
            <a:ext cx="5105400" cy="13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0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"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1135725" y="1020475"/>
            <a:ext cx="3243300" cy="9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1"/>
          </p:nvPr>
        </p:nvSpPr>
        <p:spPr>
          <a:xfrm>
            <a:off x="1365863" y="3978800"/>
            <a:ext cx="2889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2"/>
          </p:nvPr>
        </p:nvSpPr>
        <p:spPr>
          <a:xfrm>
            <a:off x="1365863" y="3040025"/>
            <a:ext cx="28893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3"/>
          </p:nvPr>
        </p:nvSpPr>
        <p:spPr>
          <a:xfrm>
            <a:off x="5161238" y="3978800"/>
            <a:ext cx="2889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4"/>
          </p:nvPr>
        </p:nvSpPr>
        <p:spPr>
          <a:xfrm>
            <a:off x="5161238" y="925975"/>
            <a:ext cx="28893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5"/>
          </p:nvPr>
        </p:nvSpPr>
        <p:spPr>
          <a:xfrm>
            <a:off x="5161238" y="1857175"/>
            <a:ext cx="2889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6"/>
          </p:nvPr>
        </p:nvSpPr>
        <p:spPr>
          <a:xfrm>
            <a:off x="5161238" y="3040025"/>
            <a:ext cx="28893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"/>
          </p:nvPr>
        </p:nvSpPr>
        <p:spPr>
          <a:xfrm>
            <a:off x="840938" y="1789088"/>
            <a:ext cx="17478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2"/>
          </p:nvPr>
        </p:nvSpPr>
        <p:spPr>
          <a:xfrm>
            <a:off x="840988" y="2089713"/>
            <a:ext cx="17478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ubTitle" idx="3"/>
          </p:nvPr>
        </p:nvSpPr>
        <p:spPr>
          <a:xfrm>
            <a:off x="840988" y="3050538"/>
            <a:ext cx="17478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l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4"/>
          </p:nvPr>
        </p:nvSpPr>
        <p:spPr>
          <a:xfrm>
            <a:off x="840988" y="3351163"/>
            <a:ext cx="17478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5"/>
          </p:nvPr>
        </p:nvSpPr>
        <p:spPr>
          <a:xfrm>
            <a:off x="6555188" y="1789100"/>
            <a:ext cx="17478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6"/>
          </p:nvPr>
        </p:nvSpPr>
        <p:spPr>
          <a:xfrm>
            <a:off x="6555188" y="2089725"/>
            <a:ext cx="17478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7"/>
          </p:nvPr>
        </p:nvSpPr>
        <p:spPr>
          <a:xfrm>
            <a:off x="6555188" y="3050550"/>
            <a:ext cx="1747800" cy="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6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8"/>
          </p:nvPr>
        </p:nvSpPr>
        <p:spPr>
          <a:xfrm>
            <a:off x="6555188" y="3351250"/>
            <a:ext cx="17478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 hasCustomPrompt="1"/>
          </p:nvPr>
        </p:nvSpPr>
        <p:spPr>
          <a:xfrm>
            <a:off x="1079750" y="1974963"/>
            <a:ext cx="3244200" cy="114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1"/>
          </p:nvPr>
        </p:nvSpPr>
        <p:spPr>
          <a:xfrm>
            <a:off x="1079750" y="3141688"/>
            <a:ext cx="32442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 idx="2" hasCustomPrompt="1"/>
          </p:nvPr>
        </p:nvSpPr>
        <p:spPr>
          <a:xfrm>
            <a:off x="4820075" y="1974963"/>
            <a:ext cx="3244200" cy="114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3"/>
          </p:nvPr>
        </p:nvSpPr>
        <p:spPr>
          <a:xfrm>
            <a:off x="4820075" y="3141688"/>
            <a:ext cx="32442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66666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 idx="4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bg>
      <p:bgPr>
        <a:solidFill>
          <a:schemeClr val="accent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fortaa"/>
              <a:buNone/>
              <a:defRPr sz="28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fortaa"/>
              <a:buNone/>
              <a:defRPr sz="28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fortaa"/>
              <a:buNone/>
              <a:defRPr sz="28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fortaa"/>
              <a:buNone/>
              <a:defRPr sz="28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fortaa"/>
              <a:buNone/>
              <a:defRPr sz="28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fortaa"/>
              <a:buNone/>
              <a:defRPr sz="28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fortaa"/>
              <a:buNone/>
              <a:defRPr sz="28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fortaa"/>
              <a:buNone/>
              <a:defRPr sz="28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mfortaa"/>
              <a:buNone/>
              <a:defRPr sz="2800" b="1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pen Sans"/>
              <a:buChar char="●"/>
              <a:defRPr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○"/>
              <a:defRPr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■"/>
              <a:defRPr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  <a:defRPr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○"/>
              <a:defRPr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■"/>
              <a:defRPr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  <a:defRPr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○"/>
              <a:defRPr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■"/>
              <a:defRPr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8" r:id="rId5"/>
    <p:sldLayoutId id="2147483662" r:id="rId6"/>
    <p:sldLayoutId id="2147483663" r:id="rId7"/>
    <p:sldLayoutId id="2147483664" r:id="rId8"/>
    <p:sldLayoutId id="2147483669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esf.bg/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facebook.com/ophrd.government.bg" TargetMode="Externa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BCF">
            <a:alpha val="9800"/>
          </a:srgbClr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/>
          <p:nvPr/>
        </p:nvSpPr>
        <p:spPr>
          <a:xfrm>
            <a:off x="391325" y="538779"/>
            <a:ext cx="5869800" cy="342066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ctrTitle"/>
          </p:nvPr>
        </p:nvSpPr>
        <p:spPr>
          <a:xfrm>
            <a:off x="1223543" y="1174715"/>
            <a:ext cx="4281300" cy="13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Процедура </a:t>
            </a:r>
            <a:br>
              <a:rPr lang="ru-RU" sz="2400" dirty="0" smtClean="0"/>
            </a:br>
            <a:r>
              <a:rPr lang="ru-RU" sz="2400" dirty="0" smtClean="0"/>
              <a:t>«Бъдеще за децата»</a:t>
            </a:r>
            <a:endParaRPr sz="2400" dirty="0"/>
          </a:p>
        </p:txBody>
      </p:sp>
      <p:grpSp>
        <p:nvGrpSpPr>
          <p:cNvPr id="138" name="Google Shape;138;p26"/>
          <p:cNvGrpSpPr/>
          <p:nvPr/>
        </p:nvGrpSpPr>
        <p:grpSpPr>
          <a:xfrm>
            <a:off x="303501" y="210996"/>
            <a:ext cx="872660" cy="1401331"/>
            <a:chOff x="4593967" y="1114738"/>
            <a:chExt cx="560439" cy="899962"/>
          </a:xfrm>
        </p:grpSpPr>
        <p:sp>
          <p:nvSpPr>
            <p:cNvPr id="139" name="Google Shape;139;p26"/>
            <p:cNvSpPr/>
            <p:nvPr/>
          </p:nvSpPr>
          <p:spPr>
            <a:xfrm>
              <a:off x="4729631" y="1114738"/>
              <a:ext cx="424775" cy="424775"/>
            </a:xfrm>
            <a:custGeom>
              <a:avLst/>
              <a:gdLst/>
              <a:ahLst/>
              <a:cxnLst/>
              <a:rect l="l" t="t" r="r" b="b"/>
              <a:pathLst>
                <a:path w="16991" h="16991" extrusionOk="0">
                  <a:moveTo>
                    <a:pt x="1" y="1"/>
                  </a:moveTo>
                  <a:lnTo>
                    <a:pt x="1" y="16991"/>
                  </a:lnTo>
                  <a:lnTo>
                    <a:pt x="16991" y="16991"/>
                  </a:lnTo>
                  <a:cubicBezTo>
                    <a:pt x="16991" y="7609"/>
                    <a:pt x="9383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4593967" y="1590200"/>
              <a:ext cx="424475" cy="424500"/>
            </a:xfrm>
            <a:custGeom>
              <a:avLst/>
              <a:gdLst/>
              <a:ahLst/>
              <a:cxnLst/>
              <a:rect l="l" t="t" r="r" b="b"/>
              <a:pathLst>
                <a:path w="16979" h="16980" extrusionOk="0">
                  <a:moveTo>
                    <a:pt x="0" y="1"/>
                  </a:moveTo>
                  <a:lnTo>
                    <a:pt x="0" y="16979"/>
                  </a:lnTo>
                  <a:lnTo>
                    <a:pt x="16978" y="16979"/>
                  </a:lnTo>
                  <a:cubicBezTo>
                    <a:pt x="16966" y="7585"/>
                    <a:pt x="937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" name="Google Shape;141;p26"/>
          <p:cNvPicPr preferRelativeResize="0"/>
          <p:nvPr/>
        </p:nvPicPr>
        <p:blipFill rotWithShape="1">
          <a:blip r:embed="rId3">
            <a:alphaModFix/>
          </a:blip>
          <a:srcRect l="9755" r="9755"/>
          <a:stretch/>
        </p:blipFill>
        <p:spPr>
          <a:xfrm>
            <a:off x="4895475" y="0"/>
            <a:ext cx="5174700" cy="5143500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142" name="Google Shape;142;p26"/>
          <p:cNvGrpSpPr/>
          <p:nvPr/>
        </p:nvGrpSpPr>
        <p:grpSpPr>
          <a:xfrm>
            <a:off x="6444734" y="4610367"/>
            <a:ext cx="1131524" cy="539490"/>
            <a:chOff x="6487400" y="1091050"/>
            <a:chExt cx="430450" cy="2254450"/>
          </a:xfrm>
        </p:grpSpPr>
        <p:sp>
          <p:nvSpPr>
            <p:cNvPr id="143" name="Google Shape;143;p26"/>
            <p:cNvSpPr/>
            <p:nvPr/>
          </p:nvSpPr>
          <p:spPr>
            <a:xfrm>
              <a:off x="69142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68940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68737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685322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68329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68127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67925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67719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6751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67314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67109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66904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66704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66499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66296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66094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65889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65689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6548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65278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65079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64874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26"/>
          <p:cNvGrpSpPr/>
          <p:nvPr/>
        </p:nvGrpSpPr>
        <p:grpSpPr>
          <a:xfrm>
            <a:off x="4609197" y="-945859"/>
            <a:ext cx="3821581" cy="1485355"/>
            <a:chOff x="1631450" y="1329750"/>
            <a:chExt cx="1601400" cy="622425"/>
          </a:xfrm>
        </p:grpSpPr>
        <p:sp>
          <p:nvSpPr>
            <p:cNvPr id="166" name="Google Shape;166;p26"/>
            <p:cNvSpPr/>
            <p:nvPr/>
          </p:nvSpPr>
          <p:spPr>
            <a:xfrm>
              <a:off x="163145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167400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8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96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1716875" y="13297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0" y="24790"/>
                  </a:lnTo>
                  <a:lnTo>
                    <a:pt x="107" y="24885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175942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96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180170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1844275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188682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19297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84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197195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201452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1" y="24789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205710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209965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214252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95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218507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222765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108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2269925" y="1330050"/>
              <a:ext cx="622425" cy="622125"/>
            </a:xfrm>
            <a:custGeom>
              <a:avLst/>
              <a:gdLst/>
              <a:ahLst/>
              <a:cxnLst/>
              <a:rect l="l" t="t" r="r" b="b"/>
              <a:pathLst>
                <a:path w="24897" h="24885" extrusionOk="0">
                  <a:moveTo>
                    <a:pt x="24789" y="1"/>
                  </a:moveTo>
                  <a:lnTo>
                    <a:pt x="0" y="24778"/>
                  </a:lnTo>
                  <a:lnTo>
                    <a:pt x="107" y="24885"/>
                  </a:lnTo>
                  <a:lnTo>
                    <a:pt x="24896" y="96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231247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89" y="1"/>
                  </a:moveTo>
                  <a:lnTo>
                    <a:pt x="1" y="24789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235535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23979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244047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108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2482750" y="1330050"/>
              <a:ext cx="622400" cy="622125"/>
            </a:xfrm>
            <a:custGeom>
              <a:avLst/>
              <a:gdLst/>
              <a:ahLst/>
              <a:cxnLst/>
              <a:rect l="l" t="t" r="r" b="b"/>
              <a:pathLst>
                <a:path w="24896" h="24885" extrusionOk="0">
                  <a:moveTo>
                    <a:pt x="24789" y="1"/>
                  </a:moveTo>
                  <a:lnTo>
                    <a:pt x="0" y="24778"/>
                  </a:lnTo>
                  <a:lnTo>
                    <a:pt x="107" y="24885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25256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89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2568175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2610425" y="1330050"/>
              <a:ext cx="622425" cy="622125"/>
            </a:xfrm>
            <a:custGeom>
              <a:avLst/>
              <a:gdLst/>
              <a:ahLst/>
              <a:cxnLst/>
              <a:rect l="l" t="t" r="r" b="b"/>
              <a:pathLst>
                <a:path w="24897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97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26"/>
          <p:cNvGrpSpPr/>
          <p:nvPr/>
        </p:nvGrpSpPr>
        <p:grpSpPr>
          <a:xfrm rot="-5400000">
            <a:off x="2345621" y="3945031"/>
            <a:ext cx="1203213" cy="1193732"/>
            <a:chOff x="712817" y="4294652"/>
            <a:chExt cx="623588" cy="618674"/>
          </a:xfrm>
        </p:grpSpPr>
        <p:sp>
          <p:nvSpPr>
            <p:cNvPr id="191" name="Google Shape;191;p26"/>
            <p:cNvSpPr/>
            <p:nvPr/>
          </p:nvSpPr>
          <p:spPr>
            <a:xfrm>
              <a:off x="713578" y="4822340"/>
              <a:ext cx="89116" cy="90986"/>
            </a:xfrm>
            <a:custGeom>
              <a:avLst/>
              <a:gdLst/>
              <a:ahLst/>
              <a:cxnLst/>
              <a:rect l="l" t="t" r="r" b="b"/>
              <a:pathLst>
                <a:path w="2811" h="2870" extrusionOk="0">
                  <a:moveTo>
                    <a:pt x="0" y="0"/>
                  </a:moveTo>
                  <a:lnTo>
                    <a:pt x="0" y="548"/>
                  </a:lnTo>
                  <a:lnTo>
                    <a:pt x="2322" y="2870"/>
                  </a:lnTo>
                  <a:cubicBezTo>
                    <a:pt x="2477" y="2858"/>
                    <a:pt x="2643" y="2846"/>
                    <a:pt x="2810" y="2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713578" y="4762708"/>
              <a:ext cx="138920" cy="142693"/>
            </a:xfrm>
            <a:custGeom>
              <a:avLst/>
              <a:gdLst/>
              <a:ahLst/>
              <a:cxnLst/>
              <a:rect l="l" t="t" r="r" b="b"/>
              <a:pathLst>
                <a:path w="4382" h="4501" extrusionOk="0">
                  <a:moveTo>
                    <a:pt x="0" y="0"/>
                  </a:moveTo>
                  <a:lnTo>
                    <a:pt x="0" y="548"/>
                  </a:lnTo>
                  <a:lnTo>
                    <a:pt x="3941" y="4501"/>
                  </a:lnTo>
                  <a:cubicBezTo>
                    <a:pt x="4084" y="4465"/>
                    <a:pt x="4239" y="4429"/>
                    <a:pt x="4382" y="43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713578" y="4703805"/>
              <a:ext cx="185745" cy="189898"/>
            </a:xfrm>
            <a:custGeom>
              <a:avLst/>
              <a:gdLst/>
              <a:ahLst/>
              <a:cxnLst/>
              <a:rect l="l" t="t" r="r" b="b"/>
              <a:pathLst>
                <a:path w="5859" h="5990" extrusionOk="0">
                  <a:moveTo>
                    <a:pt x="0" y="1"/>
                  </a:moveTo>
                  <a:lnTo>
                    <a:pt x="12" y="13"/>
                  </a:lnTo>
                  <a:lnTo>
                    <a:pt x="12" y="13"/>
                  </a:lnTo>
                  <a:lnTo>
                    <a:pt x="12" y="1"/>
                  </a:lnTo>
                  <a:close/>
                  <a:moveTo>
                    <a:pt x="12" y="13"/>
                  </a:moveTo>
                  <a:lnTo>
                    <a:pt x="12" y="548"/>
                  </a:lnTo>
                  <a:lnTo>
                    <a:pt x="5441" y="5990"/>
                  </a:lnTo>
                  <a:cubicBezTo>
                    <a:pt x="5572" y="5954"/>
                    <a:pt x="5727" y="5906"/>
                    <a:pt x="5858" y="5870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713578" y="4644553"/>
              <a:ext cx="229526" cy="234440"/>
            </a:xfrm>
            <a:custGeom>
              <a:avLst/>
              <a:gdLst/>
              <a:ahLst/>
              <a:cxnLst/>
              <a:rect l="l" t="t" r="r" b="b"/>
              <a:pathLst>
                <a:path w="7240" h="7395" extrusionOk="0">
                  <a:moveTo>
                    <a:pt x="0" y="0"/>
                  </a:moveTo>
                  <a:lnTo>
                    <a:pt x="0" y="548"/>
                  </a:lnTo>
                  <a:lnTo>
                    <a:pt x="6846" y="7394"/>
                  </a:lnTo>
                  <a:cubicBezTo>
                    <a:pt x="6977" y="7347"/>
                    <a:pt x="7108" y="7287"/>
                    <a:pt x="7239" y="7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713197" y="4585301"/>
              <a:ext cx="271056" cy="276699"/>
            </a:xfrm>
            <a:custGeom>
              <a:avLst/>
              <a:gdLst/>
              <a:ahLst/>
              <a:cxnLst/>
              <a:rect l="l" t="t" r="r" b="b"/>
              <a:pathLst>
                <a:path w="8550" h="8728" extrusionOk="0">
                  <a:moveTo>
                    <a:pt x="0" y="0"/>
                  </a:moveTo>
                  <a:lnTo>
                    <a:pt x="0" y="548"/>
                  </a:lnTo>
                  <a:lnTo>
                    <a:pt x="8180" y="8727"/>
                  </a:lnTo>
                  <a:cubicBezTo>
                    <a:pt x="8299" y="8668"/>
                    <a:pt x="8430" y="8608"/>
                    <a:pt x="8549" y="854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712817" y="4526017"/>
              <a:ext cx="309924" cy="315598"/>
            </a:xfrm>
            <a:custGeom>
              <a:avLst/>
              <a:gdLst/>
              <a:ahLst/>
              <a:cxnLst/>
              <a:rect l="l" t="t" r="r" b="b"/>
              <a:pathLst>
                <a:path w="9776" h="9955" extrusionOk="0">
                  <a:moveTo>
                    <a:pt x="0" y="1"/>
                  </a:moveTo>
                  <a:lnTo>
                    <a:pt x="0" y="537"/>
                  </a:lnTo>
                  <a:lnTo>
                    <a:pt x="9418" y="9954"/>
                  </a:lnTo>
                  <a:cubicBezTo>
                    <a:pt x="9549" y="9895"/>
                    <a:pt x="9656" y="9835"/>
                    <a:pt x="9776" y="976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713578" y="4467145"/>
              <a:ext cx="345779" cy="352944"/>
            </a:xfrm>
            <a:custGeom>
              <a:avLst/>
              <a:gdLst/>
              <a:ahLst/>
              <a:cxnLst/>
              <a:rect l="l" t="t" r="r" b="b"/>
              <a:pathLst>
                <a:path w="10907" h="11133" extrusionOk="0">
                  <a:moveTo>
                    <a:pt x="0" y="0"/>
                  </a:moveTo>
                  <a:lnTo>
                    <a:pt x="0" y="548"/>
                  </a:lnTo>
                  <a:lnTo>
                    <a:pt x="10573" y="11133"/>
                  </a:lnTo>
                  <a:cubicBezTo>
                    <a:pt x="10680" y="11049"/>
                    <a:pt x="10799" y="10978"/>
                    <a:pt x="10906" y="109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713578" y="4407513"/>
              <a:ext cx="380493" cy="388419"/>
            </a:xfrm>
            <a:custGeom>
              <a:avLst/>
              <a:gdLst/>
              <a:ahLst/>
              <a:cxnLst/>
              <a:rect l="l" t="t" r="r" b="b"/>
              <a:pathLst>
                <a:path w="12002" h="12252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572"/>
                  </a:lnTo>
                  <a:lnTo>
                    <a:pt x="11692" y="12252"/>
                  </a:lnTo>
                  <a:cubicBezTo>
                    <a:pt x="11799" y="12180"/>
                    <a:pt x="11907" y="12085"/>
                    <a:pt x="12002" y="12014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712817" y="4348610"/>
              <a:ext cx="413337" cy="420914"/>
            </a:xfrm>
            <a:custGeom>
              <a:avLst/>
              <a:gdLst/>
              <a:ahLst/>
              <a:cxnLst/>
              <a:rect l="l" t="t" r="r" b="b"/>
              <a:pathLst>
                <a:path w="13038" h="13277" extrusionOk="0">
                  <a:moveTo>
                    <a:pt x="0" y="1"/>
                  </a:moveTo>
                  <a:lnTo>
                    <a:pt x="0" y="537"/>
                  </a:lnTo>
                  <a:lnTo>
                    <a:pt x="12740" y="13276"/>
                  </a:lnTo>
                  <a:cubicBezTo>
                    <a:pt x="12847" y="13205"/>
                    <a:pt x="12954" y="13110"/>
                    <a:pt x="13038" y="130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713578" y="4294652"/>
              <a:ext cx="443550" cy="446561"/>
            </a:xfrm>
            <a:custGeom>
              <a:avLst/>
              <a:gdLst/>
              <a:ahLst/>
              <a:cxnLst/>
              <a:rect l="l" t="t" r="r" b="b"/>
              <a:pathLst>
                <a:path w="13991" h="14086" extrusionOk="0">
                  <a:moveTo>
                    <a:pt x="0" y="0"/>
                  </a:moveTo>
                  <a:lnTo>
                    <a:pt x="0" y="381"/>
                  </a:lnTo>
                  <a:lnTo>
                    <a:pt x="13704" y="14085"/>
                  </a:lnTo>
                  <a:cubicBezTo>
                    <a:pt x="13812" y="13990"/>
                    <a:pt x="13895" y="13907"/>
                    <a:pt x="13990" y="1381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761131" y="4294652"/>
              <a:ext cx="424655" cy="416729"/>
            </a:xfrm>
            <a:custGeom>
              <a:avLst/>
              <a:gdLst/>
              <a:ahLst/>
              <a:cxnLst/>
              <a:rect l="l" t="t" r="r" b="b"/>
              <a:pathLst>
                <a:path w="13395" h="13145" extrusionOk="0">
                  <a:moveTo>
                    <a:pt x="0" y="0"/>
                  </a:moveTo>
                  <a:lnTo>
                    <a:pt x="13145" y="13145"/>
                  </a:lnTo>
                  <a:cubicBezTo>
                    <a:pt x="13228" y="13038"/>
                    <a:pt x="13300" y="12954"/>
                    <a:pt x="13395" y="1284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820003" y="4294652"/>
              <a:ext cx="391462" cy="384266"/>
            </a:xfrm>
            <a:custGeom>
              <a:avLst/>
              <a:gdLst/>
              <a:ahLst/>
              <a:cxnLst/>
              <a:rect l="l" t="t" r="r" b="b"/>
              <a:pathLst>
                <a:path w="12348" h="12121" extrusionOk="0">
                  <a:moveTo>
                    <a:pt x="1" y="0"/>
                  </a:moveTo>
                  <a:lnTo>
                    <a:pt x="12121" y="12121"/>
                  </a:lnTo>
                  <a:cubicBezTo>
                    <a:pt x="12205" y="12014"/>
                    <a:pt x="12276" y="11907"/>
                    <a:pt x="12348" y="1179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879667" y="4294652"/>
              <a:ext cx="356717" cy="349932"/>
            </a:xfrm>
            <a:custGeom>
              <a:avLst/>
              <a:gdLst/>
              <a:ahLst/>
              <a:cxnLst/>
              <a:rect l="l" t="t" r="r" b="b"/>
              <a:pathLst>
                <a:path w="11252" h="11038" extrusionOk="0">
                  <a:moveTo>
                    <a:pt x="0" y="0"/>
                  </a:moveTo>
                  <a:lnTo>
                    <a:pt x="11025" y="11037"/>
                  </a:lnTo>
                  <a:cubicBezTo>
                    <a:pt x="11097" y="10930"/>
                    <a:pt x="11168" y="10811"/>
                    <a:pt x="11251" y="1070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938919" y="4294652"/>
              <a:ext cx="319720" cy="313316"/>
            </a:xfrm>
            <a:custGeom>
              <a:avLst/>
              <a:gdLst/>
              <a:ahLst/>
              <a:cxnLst/>
              <a:rect l="l" t="t" r="r" b="b"/>
              <a:pathLst>
                <a:path w="10085" h="9883" extrusionOk="0">
                  <a:moveTo>
                    <a:pt x="0" y="0"/>
                  </a:moveTo>
                  <a:lnTo>
                    <a:pt x="9883" y="9882"/>
                  </a:lnTo>
                  <a:cubicBezTo>
                    <a:pt x="9954" y="9787"/>
                    <a:pt x="10013" y="9668"/>
                    <a:pt x="10085" y="9549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997791" y="4294652"/>
              <a:ext cx="280852" cy="275178"/>
            </a:xfrm>
            <a:custGeom>
              <a:avLst/>
              <a:gdLst/>
              <a:ahLst/>
              <a:cxnLst/>
              <a:rect l="l" t="t" r="r" b="b"/>
              <a:pathLst>
                <a:path w="8859" h="8680" extrusionOk="0">
                  <a:moveTo>
                    <a:pt x="1" y="0"/>
                  </a:moveTo>
                  <a:lnTo>
                    <a:pt x="8680" y="8680"/>
                  </a:lnTo>
                  <a:cubicBezTo>
                    <a:pt x="8740" y="8561"/>
                    <a:pt x="8799" y="8430"/>
                    <a:pt x="8859" y="8311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1057423" y="4294652"/>
              <a:ext cx="238593" cy="234060"/>
            </a:xfrm>
            <a:custGeom>
              <a:avLst/>
              <a:gdLst/>
              <a:ahLst/>
              <a:cxnLst/>
              <a:rect l="l" t="t" r="r" b="b"/>
              <a:pathLst>
                <a:path w="7526" h="7383" extrusionOk="0">
                  <a:moveTo>
                    <a:pt x="1" y="0"/>
                  </a:moveTo>
                  <a:lnTo>
                    <a:pt x="7383" y="7382"/>
                  </a:lnTo>
                  <a:cubicBezTo>
                    <a:pt x="7430" y="7251"/>
                    <a:pt x="7478" y="7120"/>
                    <a:pt x="7526" y="698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1116326" y="4294652"/>
              <a:ext cx="194400" cy="190278"/>
            </a:xfrm>
            <a:custGeom>
              <a:avLst/>
              <a:gdLst/>
              <a:ahLst/>
              <a:cxnLst/>
              <a:rect l="l" t="t" r="r" b="b"/>
              <a:pathLst>
                <a:path w="6132" h="6002" extrusionOk="0">
                  <a:moveTo>
                    <a:pt x="0" y="0"/>
                  </a:moveTo>
                  <a:lnTo>
                    <a:pt x="6001" y="6001"/>
                  </a:lnTo>
                  <a:cubicBezTo>
                    <a:pt x="6049" y="5870"/>
                    <a:pt x="6084" y="5739"/>
                    <a:pt x="6132" y="558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1175959" y="4294652"/>
              <a:ext cx="147226" cy="144215"/>
            </a:xfrm>
            <a:custGeom>
              <a:avLst/>
              <a:gdLst/>
              <a:ahLst/>
              <a:cxnLst/>
              <a:rect l="l" t="t" r="r" b="b"/>
              <a:pathLst>
                <a:path w="4644" h="4549" extrusionOk="0">
                  <a:moveTo>
                    <a:pt x="0" y="0"/>
                  </a:moveTo>
                  <a:lnTo>
                    <a:pt x="4537" y="4549"/>
                  </a:lnTo>
                  <a:cubicBezTo>
                    <a:pt x="4584" y="4394"/>
                    <a:pt x="4608" y="4251"/>
                    <a:pt x="4644" y="409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1234830" y="4294652"/>
              <a:ext cx="96661" cy="94378"/>
            </a:xfrm>
            <a:custGeom>
              <a:avLst/>
              <a:gdLst/>
              <a:ahLst/>
              <a:cxnLst/>
              <a:rect l="l" t="t" r="r" b="b"/>
              <a:pathLst>
                <a:path w="3049" h="2977" extrusionOk="0">
                  <a:moveTo>
                    <a:pt x="1" y="0"/>
                  </a:moveTo>
                  <a:lnTo>
                    <a:pt x="2977" y="2977"/>
                  </a:lnTo>
                  <a:cubicBezTo>
                    <a:pt x="3001" y="2834"/>
                    <a:pt x="3037" y="2667"/>
                    <a:pt x="30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1294114" y="4294652"/>
              <a:ext cx="42291" cy="41182"/>
            </a:xfrm>
            <a:custGeom>
              <a:avLst/>
              <a:gdLst/>
              <a:ahLst/>
              <a:cxnLst/>
              <a:rect l="l" t="t" r="r" b="b"/>
              <a:pathLst>
                <a:path w="1334" h="1299" extrusionOk="0">
                  <a:moveTo>
                    <a:pt x="0" y="0"/>
                  </a:moveTo>
                  <a:lnTo>
                    <a:pt x="1298" y="1298"/>
                  </a:lnTo>
                  <a:cubicBezTo>
                    <a:pt x="1310" y="1120"/>
                    <a:pt x="1334" y="953"/>
                    <a:pt x="1334" y="774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26"/>
          <p:cNvGrpSpPr/>
          <p:nvPr/>
        </p:nvGrpSpPr>
        <p:grpSpPr>
          <a:xfrm rot="-5400000">
            <a:off x="1625" y="367562"/>
            <a:ext cx="793952" cy="787820"/>
            <a:chOff x="712817" y="4294652"/>
            <a:chExt cx="623588" cy="618674"/>
          </a:xfrm>
        </p:grpSpPr>
        <p:sp>
          <p:nvSpPr>
            <p:cNvPr id="212" name="Google Shape;212;p26"/>
            <p:cNvSpPr/>
            <p:nvPr/>
          </p:nvSpPr>
          <p:spPr>
            <a:xfrm>
              <a:off x="713578" y="4822340"/>
              <a:ext cx="89116" cy="90986"/>
            </a:xfrm>
            <a:custGeom>
              <a:avLst/>
              <a:gdLst/>
              <a:ahLst/>
              <a:cxnLst/>
              <a:rect l="l" t="t" r="r" b="b"/>
              <a:pathLst>
                <a:path w="2811" h="2870" extrusionOk="0">
                  <a:moveTo>
                    <a:pt x="0" y="0"/>
                  </a:moveTo>
                  <a:lnTo>
                    <a:pt x="0" y="548"/>
                  </a:lnTo>
                  <a:lnTo>
                    <a:pt x="2322" y="2870"/>
                  </a:lnTo>
                  <a:cubicBezTo>
                    <a:pt x="2477" y="2858"/>
                    <a:pt x="2643" y="2846"/>
                    <a:pt x="2810" y="2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713578" y="4762708"/>
              <a:ext cx="138920" cy="142693"/>
            </a:xfrm>
            <a:custGeom>
              <a:avLst/>
              <a:gdLst/>
              <a:ahLst/>
              <a:cxnLst/>
              <a:rect l="l" t="t" r="r" b="b"/>
              <a:pathLst>
                <a:path w="4382" h="4501" extrusionOk="0">
                  <a:moveTo>
                    <a:pt x="0" y="0"/>
                  </a:moveTo>
                  <a:lnTo>
                    <a:pt x="0" y="548"/>
                  </a:lnTo>
                  <a:lnTo>
                    <a:pt x="3941" y="4501"/>
                  </a:lnTo>
                  <a:cubicBezTo>
                    <a:pt x="4084" y="4465"/>
                    <a:pt x="4239" y="4429"/>
                    <a:pt x="4382" y="43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713578" y="4703805"/>
              <a:ext cx="185745" cy="189898"/>
            </a:xfrm>
            <a:custGeom>
              <a:avLst/>
              <a:gdLst/>
              <a:ahLst/>
              <a:cxnLst/>
              <a:rect l="l" t="t" r="r" b="b"/>
              <a:pathLst>
                <a:path w="5859" h="5990" extrusionOk="0">
                  <a:moveTo>
                    <a:pt x="0" y="1"/>
                  </a:moveTo>
                  <a:lnTo>
                    <a:pt x="12" y="13"/>
                  </a:lnTo>
                  <a:lnTo>
                    <a:pt x="12" y="13"/>
                  </a:lnTo>
                  <a:lnTo>
                    <a:pt x="12" y="1"/>
                  </a:lnTo>
                  <a:close/>
                  <a:moveTo>
                    <a:pt x="12" y="13"/>
                  </a:moveTo>
                  <a:lnTo>
                    <a:pt x="12" y="548"/>
                  </a:lnTo>
                  <a:lnTo>
                    <a:pt x="5441" y="5990"/>
                  </a:lnTo>
                  <a:cubicBezTo>
                    <a:pt x="5572" y="5954"/>
                    <a:pt x="5727" y="5906"/>
                    <a:pt x="5858" y="5870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713578" y="4644553"/>
              <a:ext cx="229526" cy="234440"/>
            </a:xfrm>
            <a:custGeom>
              <a:avLst/>
              <a:gdLst/>
              <a:ahLst/>
              <a:cxnLst/>
              <a:rect l="l" t="t" r="r" b="b"/>
              <a:pathLst>
                <a:path w="7240" h="7395" extrusionOk="0">
                  <a:moveTo>
                    <a:pt x="0" y="0"/>
                  </a:moveTo>
                  <a:lnTo>
                    <a:pt x="0" y="548"/>
                  </a:lnTo>
                  <a:lnTo>
                    <a:pt x="6846" y="7394"/>
                  </a:lnTo>
                  <a:cubicBezTo>
                    <a:pt x="6977" y="7347"/>
                    <a:pt x="7108" y="7287"/>
                    <a:pt x="7239" y="7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713197" y="4585301"/>
              <a:ext cx="271056" cy="276699"/>
            </a:xfrm>
            <a:custGeom>
              <a:avLst/>
              <a:gdLst/>
              <a:ahLst/>
              <a:cxnLst/>
              <a:rect l="l" t="t" r="r" b="b"/>
              <a:pathLst>
                <a:path w="8550" h="8728" extrusionOk="0">
                  <a:moveTo>
                    <a:pt x="0" y="0"/>
                  </a:moveTo>
                  <a:lnTo>
                    <a:pt x="0" y="548"/>
                  </a:lnTo>
                  <a:lnTo>
                    <a:pt x="8180" y="8727"/>
                  </a:lnTo>
                  <a:cubicBezTo>
                    <a:pt x="8299" y="8668"/>
                    <a:pt x="8430" y="8608"/>
                    <a:pt x="8549" y="854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712817" y="4526017"/>
              <a:ext cx="309924" cy="315598"/>
            </a:xfrm>
            <a:custGeom>
              <a:avLst/>
              <a:gdLst/>
              <a:ahLst/>
              <a:cxnLst/>
              <a:rect l="l" t="t" r="r" b="b"/>
              <a:pathLst>
                <a:path w="9776" h="9955" extrusionOk="0">
                  <a:moveTo>
                    <a:pt x="0" y="1"/>
                  </a:moveTo>
                  <a:lnTo>
                    <a:pt x="0" y="537"/>
                  </a:lnTo>
                  <a:lnTo>
                    <a:pt x="9418" y="9954"/>
                  </a:lnTo>
                  <a:cubicBezTo>
                    <a:pt x="9549" y="9895"/>
                    <a:pt x="9656" y="9835"/>
                    <a:pt x="9776" y="976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713578" y="4467145"/>
              <a:ext cx="345779" cy="352944"/>
            </a:xfrm>
            <a:custGeom>
              <a:avLst/>
              <a:gdLst/>
              <a:ahLst/>
              <a:cxnLst/>
              <a:rect l="l" t="t" r="r" b="b"/>
              <a:pathLst>
                <a:path w="10907" h="11133" extrusionOk="0">
                  <a:moveTo>
                    <a:pt x="0" y="0"/>
                  </a:moveTo>
                  <a:lnTo>
                    <a:pt x="0" y="548"/>
                  </a:lnTo>
                  <a:lnTo>
                    <a:pt x="10573" y="11133"/>
                  </a:lnTo>
                  <a:cubicBezTo>
                    <a:pt x="10680" y="11049"/>
                    <a:pt x="10799" y="10978"/>
                    <a:pt x="10906" y="109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713578" y="4407513"/>
              <a:ext cx="380493" cy="388419"/>
            </a:xfrm>
            <a:custGeom>
              <a:avLst/>
              <a:gdLst/>
              <a:ahLst/>
              <a:cxnLst/>
              <a:rect l="l" t="t" r="r" b="b"/>
              <a:pathLst>
                <a:path w="12002" h="12252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572"/>
                  </a:lnTo>
                  <a:lnTo>
                    <a:pt x="11692" y="12252"/>
                  </a:lnTo>
                  <a:cubicBezTo>
                    <a:pt x="11799" y="12180"/>
                    <a:pt x="11907" y="12085"/>
                    <a:pt x="12002" y="12014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712817" y="4348610"/>
              <a:ext cx="413337" cy="420914"/>
            </a:xfrm>
            <a:custGeom>
              <a:avLst/>
              <a:gdLst/>
              <a:ahLst/>
              <a:cxnLst/>
              <a:rect l="l" t="t" r="r" b="b"/>
              <a:pathLst>
                <a:path w="13038" h="13277" extrusionOk="0">
                  <a:moveTo>
                    <a:pt x="0" y="1"/>
                  </a:moveTo>
                  <a:lnTo>
                    <a:pt x="0" y="537"/>
                  </a:lnTo>
                  <a:lnTo>
                    <a:pt x="12740" y="13276"/>
                  </a:lnTo>
                  <a:cubicBezTo>
                    <a:pt x="12847" y="13205"/>
                    <a:pt x="12954" y="13110"/>
                    <a:pt x="13038" y="130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713578" y="4294652"/>
              <a:ext cx="443550" cy="446561"/>
            </a:xfrm>
            <a:custGeom>
              <a:avLst/>
              <a:gdLst/>
              <a:ahLst/>
              <a:cxnLst/>
              <a:rect l="l" t="t" r="r" b="b"/>
              <a:pathLst>
                <a:path w="13991" h="14086" extrusionOk="0">
                  <a:moveTo>
                    <a:pt x="0" y="0"/>
                  </a:moveTo>
                  <a:lnTo>
                    <a:pt x="0" y="381"/>
                  </a:lnTo>
                  <a:lnTo>
                    <a:pt x="13704" y="14085"/>
                  </a:lnTo>
                  <a:cubicBezTo>
                    <a:pt x="13812" y="13990"/>
                    <a:pt x="13895" y="13907"/>
                    <a:pt x="13990" y="1381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761131" y="4294652"/>
              <a:ext cx="424655" cy="416729"/>
            </a:xfrm>
            <a:custGeom>
              <a:avLst/>
              <a:gdLst/>
              <a:ahLst/>
              <a:cxnLst/>
              <a:rect l="l" t="t" r="r" b="b"/>
              <a:pathLst>
                <a:path w="13395" h="13145" extrusionOk="0">
                  <a:moveTo>
                    <a:pt x="0" y="0"/>
                  </a:moveTo>
                  <a:lnTo>
                    <a:pt x="13145" y="13145"/>
                  </a:lnTo>
                  <a:cubicBezTo>
                    <a:pt x="13228" y="13038"/>
                    <a:pt x="13300" y="12954"/>
                    <a:pt x="13395" y="1284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820003" y="4294652"/>
              <a:ext cx="391462" cy="384266"/>
            </a:xfrm>
            <a:custGeom>
              <a:avLst/>
              <a:gdLst/>
              <a:ahLst/>
              <a:cxnLst/>
              <a:rect l="l" t="t" r="r" b="b"/>
              <a:pathLst>
                <a:path w="12348" h="12121" extrusionOk="0">
                  <a:moveTo>
                    <a:pt x="1" y="0"/>
                  </a:moveTo>
                  <a:lnTo>
                    <a:pt x="12121" y="12121"/>
                  </a:lnTo>
                  <a:cubicBezTo>
                    <a:pt x="12205" y="12014"/>
                    <a:pt x="12276" y="11907"/>
                    <a:pt x="12348" y="1179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879667" y="4294652"/>
              <a:ext cx="356717" cy="349932"/>
            </a:xfrm>
            <a:custGeom>
              <a:avLst/>
              <a:gdLst/>
              <a:ahLst/>
              <a:cxnLst/>
              <a:rect l="l" t="t" r="r" b="b"/>
              <a:pathLst>
                <a:path w="11252" h="11038" extrusionOk="0">
                  <a:moveTo>
                    <a:pt x="0" y="0"/>
                  </a:moveTo>
                  <a:lnTo>
                    <a:pt x="11025" y="11037"/>
                  </a:lnTo>
                  <a:cubicBezTo>
                    <a:pt x="11097" y="10930"/>
                    <a:pt x="11168" y="10811"/>
                    <a:pt x="11251" y="1070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938919" y="4294652"/>
              <a:ext cx="319720" cy="313316"/>
            </a:xfrm>
            <a:custGeom>
              <a:avLst/>
              <a:gdLst/>
              <a:ahLst/>
              <a:cxnLst/>
              <a:rect l="l" t="t" r="r" b="b"/>
              <a:pathLst>
                <a:path w="10085" h="9883" extrusionOk="0">
                  <a:moveTo>
                    <a:pt x="0" y="0"/>
                  </a:moveTo>
                  <a:lnTo>
                    <a:pt x="9883" y="9882"/>
                  </a:lnTo>
                  <a:cubicBezTo>
                    <a:pt x="9954" y="9787"/>
                    <a:pt x="10013" y="9668"/>
                    <a:pt x="10085" y="9549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997791" y="4294652"/>
              <a:ext cx="280852" cy="275178"/>
            </a:xfrm>
            <a:custGeom>
              <a:avLst/>
              <a:gdLst/>
              <a:ahLst/>
              <a:cxnLst/>
              <a:rect l="l" t="t" r="r" b="b"/>
              <a:pathLst>
                <a:path w="8859" h="8680" extrusionOk="0">
                  <a:moveTo>
                    <a:pt x="1" y="0"/>
                  </a:moveTo>
                  <a:lnTo>
                    <a:pt x="8680" y="8680"/>
                  </a:lnTo>
                  <a:cubicBezTo>
                    <a:pt x="8740" y="8561"/>
                    <a:pt x="8799" y="8430"/>
                    <a:pt x="8859" y="8311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1057423" y="4294652"/>
              <a:ext cx="238593" cy="234060"/>
            </a:xfrm>
            <a:custGeom>
              <a:avLst/>
              <a:gdLst/>
              <a:ahLst/>
              <a:cxnLst/>
              <a:rect l="l" t="t" r="r" b="b"/>
              <a:pathLst>
                <a:path w="7526" h="7383" extrusionOk="0">
                  <a:moveTo>
                    <a:pt x="1" y="0"/>
                  </a:moveTo>
                  <a:lnTo>
                    <a:pt x="7383" y="7382"/>
                  </a:lnTo>
                  <a:cubicBezTo>
                    <a:pt x="7430" y="7251"/>
                    <a:pt x="7478" y="7120"/>
                    <a:pt x="7526" y="698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1116326" y="4294652"/>
              <a:ext cx="194400" cy="190278"/>
            </a:xfrm>
            <a:custGeom>
              <a:avLst/>
              <a:gdLst/>
              <a:ahLst/>
              <a:cxnLst/>
              <a:rect l="l" t="t" r="r" b="b"/>
              <a:pathLst>
                <a:path w="6132" h="6002" extrusionOk="0">
                  <a:moveTo>
                    <a:pt x="0" y="0"/>
                  </a:moveTo>
                  <a:lnTo>
                    <a:pt x="6001" y="6001"/>
                  </a:lnTo>
                  <a:cubicBezTo>
                    <a:pt x="6049" y="5870"/>
                    <a:pt x="6084" y="5739"/>
                    <a:pt x="6132" y="558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1175959" y="4294652"/>
              <a:ext cx="147226" cy="144215"/>
            </a:xfrm>
            <a:custGeom>
              <a:avLst/>
              <a:gdLst/>
              <a:ahLst/>
              <a:cxnLst/>
              <a:rect l="l" t="t" r="r" b="b"/>
              <a:pathLst>
                <a:path w="4644" h="4549" extrusionOk="0">
                  <a:moveTo>
                    <a:pt x="0" y="0"/>
                  </a:moveTo>
                  <a:lnTo>
                    <a:pt x="4537" y="4549"/>
                  </a:lnTo>
                  <a:cubicBezTo>
                    <a:pt x="4584" y="4394"/>
                    <a:pt x="4608" y="4251"/>
                    <a:pt x="4644" y="409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1234830" y="4294652"/>
              <a:ext cx="96661" cy="94378"/>
            </a:xfrm>
            <a:custGeom>
              <a:avLst/>
              <a:gdLst/>
              <a:ahLst/>
              <a:cxnLst/>
              <a:rect l="l" t="t" r="r" b="b"/>
              <a:pathLst>
                <a:path w="3049" h="2977" extrusionOk="0">
                  <a:moveTo>
                    <a:pt x="1" y="0"/>
                  </a:moveTo>
                  <a:lnTo>
                    <a:pt x="2977" y="2977"/>
                  </a:lnTo>
                  <a:cubicBezTo>
                    <a:pt x="3001" y="2834"/>
                    <a:pt x="3037" y="2667"/>
                    <a:pt x="30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1294114" y="4294652"/>
              <a:ext cx="42291" cy="41182"/>
            </a:xfrm>
            <a:custGeom>
              <a:avLst/>
              <a:gdLst/>
              <a:ahLst/>
              <a:cxnLst/>
              <a:rect l="l" t="t" r="r" b="b"/>
              <a:pathLst>
                <a:path w="1334" h="1299" extrusionOk="0">
                  <a:moveTo>
                    <a:pt x="0" y="0"/>
                  </a:moveTo>
                  <a:lnTo>
                    <a:pt x="1298" y="1298"/>
                  </a:lnTo>
                  <a:cubicBezTo>
                    <a:pt x="1310" y="1120"/>
                    <a:pt x="1334" y="953"/>
                    <a:pt x="1334" y="774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26"/>
          <p:cNvSpPr/>
          <p:nvPr/>
        </p:nvSpPr>
        <p:spPr>
          <a:xfrm>
            <a:off x="1637130" y="4364206"/>
            <a:ext cx="1552500" cy="1552500"/>
          </a:xfrm>
          <a:prstGeom prst="blockArc">
            <a:avLst>
              <a:gd name="adj1" fmla="val 10800000"/>
              <a:gd name="adj2" fmla="val 20830"/>
              <a:gd name="adj3" fmla="val 158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"/>
          <p:cNvSpPr/>
          <p:nvPr/>
        </p:nvSpPr>
        <p:spPr>
          <a:xfrm>
            <a:off x="3263200" y="4297700"/>
            <a:ext cx="488400" cy="488400"/>
          </a:xfrm>
          <a:prstGeom prst="donut">
            <a:avLst>
              <a:gd name="adj" fmla="val 2235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9" y="4064411"/>
            <a:ext cx="914262" cy="9263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5"/>
          <p:cNvSpPr txBox="1">
            <a:spLocks noGrp="1"/>
          </p:cNvSpPr>
          <p:nvPr>
            <p:ph type="title"/>
          </p:nvPr>
        </p:nvSpPr>
        <p:spPr>
          <a:xfrm>
            <a:off x="816616" y="0"/>
            <a:ext cx="7532253" cy="9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Допустими разходи</a:t>
            </a:r>
            <a:endParaRPr dirty="0"/>
          </a:p>
        </p:txBody>
      </p:sp>
      <p:grpSp>
        <p:nvGrpSpPr>
          <p:cNvPr id="745" name="Google Shape;745;p35"/>
          <p:cNvGrpSpPr/>
          <p:nvPr/>
        </p:nvGrpSpPr>
        <p:grpSpPr>
          <a:xfrm>
            <a:off x="8191267" y="741420"/>
            <a:ext cx="1131524" cy="3687153"/>
            <a:chOff x="6487400" y="1091050"/>
            <a:chExt cx="430450" cy="2254450"/>
          </a:xfrm>
        </p:grpSpPr>
        <p:sp>
          <p:nvSpPr>
            <p:cNvPr id="746" name="Google Shape;746;p35"/>
            <p:cNvSpPr/>
            <p:nvPr/>
          </p:nvSpPr>
          <p:spPr>
            <a:xfrm>
              <a:off x="69142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68940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68737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685322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68329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68127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67925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67719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6751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67314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67109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66904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66704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66499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66296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66094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65889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65689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6548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65278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65079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64874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5" y="536552"/>
            <a:ext cx="6447754" cy="458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6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5"/>
          <p:cNvSpPr/>
          <p:nvPr/>
        </p:nvSpPr>
        <p:spPr>
          <a:xfrm>
            <a:off x="5257118" y="1163541"/>
            <a:ext cx="3856949" cy="384578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4" name="Google Shape;734;p35"/>
          <p:cNvSpPr/>
          <p:nvPr/>
        </p:nvSpPr>
        <p:spPr>
          <a:xfrm>
            <a:off x="721012" y="1163541"/>
            <a:ext cx="4062044" cy="35144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5" name="Google Shape;735;p35"/>
          <p:cNvSpPr txBox="1">
            <a:spLocks noGrp="1"/>
          </p:cNvSpPr>
          <p:nvPr>
            <p:ph type="title"/>
          </p:nvPr>
        </p:nvSpPr>
        <p:spPr>
          <a:xfrm>
            <a:off x="763607" y="240270"/>
            <a:ext cx="7532253" cy="9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 smtClean="0"/>
              <a:t>Обвързване на дейности с бюджет </a:t>
            </a:r>
            <a:br>
              <a:rPr lang="ru-RU" sz="2000" dirty="0" smtClean="0"/>
            </a:br>
            <a:r>
              <a:rPr lang="ru-RU" sz="2000" dirty="0" smtClean="0"/>
              <a:t>(нова функционалност в ИСУН)</a:t>
            </a:r>
            <a:endParaRPr sz="2000" dirty="0"/>
          </a:p>
        </p:txBody>
      </p:sp>
      <p:sp>
        <p:nvSpPr>
          <p:cNvPr id="737" name="Google Shape;737;p35"/>
          <p:cNvSpPr txBox="1">
            <a:spLocks noGrp="1"/>
          </p:cNvSpPr>
          <p:nvPr>
            <p:ph type="subTitle" idx="2"/>
          </p:nvPr>
        </p:nvSpPr>
        <p:spPr>
          <a:xfrm>
            <a:off x="948505" y="1045195"/>
            <a:ext cx="3649638" cy="1111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lang="ru-RU" sz="1200" dirty="0" smtClean="0"/>
          </a:p>
          <a:p>
            <a:pPr marL="0" lvl="0" indent="0"/>
            <a:r>
              <a:rPr lang="ru-RU" b="1" dirty="0" smtClean="0">
                <a:solidFill>
                  <a:srgbClr val="FF0000"/>
                </a:solidFill>
              </a:rPr>
              <a:t>!</a:t>
            </a:r>
            <a:r>
              <a:rPr lang="ru-RU" sz="1200" dirty="0" smtClean="0"/>
              <a:t> ИСУН </a:t>
            </a:r>
            <a:r>
              <a:rPr lang="ru-RU" sz="1200" dirty="0"/>
              <a:t>2020 не разрешава за един бюджетен ред да се въведат няколко </a:t>
            </a:r>
            <a:r>
              <a:rPr lang="ru-RU" sz="1200" dirty="0" smtClean="0"/>
              <a:t>дейности:</a:t>
            </a:r>
          </a:p>
          <a:p>
            <a:pPr marL="0" lvl="0" indent="0"/>
            <a:endParaRPr lang="ru-RU" sz="1200" dirty="0" smtClean="0"/>
          </a:p>
          <a:p>
            <a:pPr marL="171450" lvl="0" indent="-171450">
              <a:buFont typeface="Symbol" panose="05050102010706020507" pitchFamily="18" charset="2"/>
              <a:buChar char="Þ"/>
            </a:pPr>
            <a:r>
              <a:rPr lang="ru-RU" sz="1200" dirty="0" smtClean="0">
                <a:solidFill>
                  <a:srgbClr val="FF0000"/>
                </a:solidFill>
              </a:rPr>
              <a:t>всички </a:t>
            </a:r>
            <a:r>
              <a:rPr lang="ru-RU" sz="1200" dirty="0">
                <a:solidFill>
                  <a:srgbClr val="FF0000"/>
                </a:solidFill>
              </a:rPr>
              <a:t>дейности </a:t>
            </a:r>
            <a:r>
              <a:rPr lang="ru-RU" sz="1200" dirty="0"/>
              <a:t>по СЦ2, </a:t>
            </a:r>
            <a:r>
              <a:rPr lang="ru-RU" sz="1200" dirty="0" smtClean="0"/>
              <a:t>свързани</a:t>
            </a:r>
            <a:r>
              <a:rPr lang="de-DE" sz="1200" dirty="0" smtClean="0"/>
              <a:t> </a:t>
            </a:r>
            <a:r>
              <a:rPr lang="bg-BG" sz="1200" dirty="0" smtClean="0"/>
              <a:t>с наемане на персонал</a:t>
            </a:r>
            <a:r>
              <a:rPr lang="ru-RU" sz="1200" dirty="0" smtClean="0"/>
              <a:t>, </a:t>
            </a:r>
            <a:r>
              <a:rPr lang="ru-RU" sz="1200" dirty="0"/>
              <a:t>следва да се обединят в </a:t>
            </a:r>
            <a:r>
              <a:rPr lang="ru-RU" sz="1200" dirty="0">
                <a:solidFill>
                  <a:srgbClr val="FF0000"/>
                </a:solidFill>
              </a:rPr>
              <a:t>една обща </a:t>
            </a:r>
            <a:r>
              <a:rPr lang="ru-RU" sz="1200" dirty="0" smtClean="0">
                <a:solidFill>
                  <a:srgbClr val="FF0000"/>
                </a:solidFill>
              </a:rPr>
              <a:t>дейност</a:t>
            </a:r>
          </a:p>
          <a:p>
            <a:pPr marL="0" lvl="0" indent="0"/>
            <a:endParaRPr lang="ru-RU" sz="1200" dirty="0" smtClean="0">
              <a:solidFill>
                <a:srgbClr val="FF0000"/>
              </a:solidFill>
            </a:endParaRPr>
          </a:p>
          <a:p>
            <a:pPr marL="171450" lvl="0" indent="-171450">
              <a:buFont typeface="Symbol" panose="05050102010706020507" pitchFamily="18" charset="2"/>
              <a:buChar char="Þ"/>
            </a:pPr>
            <a:r>
              <a:rPr lang="ru-RU" sz="1200" dirty="0" smtClean="0">
                <a:solidFill>
                  <a:srgbClr val="FF0000"/>
                </a:solidFill>
              </a:rPr>
              <a:t>всички </a:t>
            </a:r>
            <a:r>
              <a:rPr lang="ru-RU" sz="1200" dirty="0">
                <a:solidFill>
                  <a:srgbClr val="FF0000"/>
                </a:solidFill>
              </a:rPr>
              <a:t>дейности</a:t>
            </a:r>
            <a:r>
              <a:rPr lang="ru-RU" sz="1200" dirty="0"/>
              <a:t> по СЦ3, свързани с </a:t>
            </a:r>
            <a:r>
              <a:rPr lang="ru-RU" sz="1200" dirty="0" smtClean="0"/>
              <a:t>наемане на персонал, </a:t>
            </a:r>
            <a:r>
              <a:rPr lang="ru-RU" sz="1200" dirty="0"/>
              <a:t>също следва да се обединят в една </a:t>
            </a:r>
            <a:r>
              <a:rPr lang="ru-RU" sz="1200" dirty="0">
                <a:solidFill>
                  <a:srgbClr val="FF0000"/>
                </a:solidFill>
              </a:rPr>
              <a:t>обща дейност</a:t>
            </a:r>
            <a:r>
              <a:rPr lang="ru-RU" sz="1200" dirty="0"/>
              <a:t>. </a:t>
            </a:r>
            <a:endParaRPr lang="ru-RU" sz="1200" dirty="0" smtClean="0"/>
          </a:p>
          <a:p>
            <a:pPr marL="0" lvl="0" indent="0"/>
            <a:endParaRPr lang="ru-RU" sz="1200" dirty="0" smtClean="0"/>
          </a:p>
          <a:p>
            <a:pPr marL="0" lvl="0" indent="0"/>
            <a:endParaRPr lang="ru-RU" sz="1200" dirty="0"/>
          </a:p>
          <a:p>
            <a:pPr marL="0" lvl="0" indent="0"/>
            <a:endParaRPr lang="ru-RU" sz="1200" dirty="0" smtClean="0"/>
          </a:p>
          <a:p>
            <a:pPr marL="171450" lvl="0" indent="-171450">
              <a:buFont typeface="Symbol" panose="05050102010706020507" pitchFamily="18" charset="2"/>
              <a:buChar char="Þ"/>
            </a:pPr>
            <a:r>
              <a:rPr lang="ru-RU" sz="1200" dirty="0" smtClean="0"/>
              <a:t>Аналогично</a:t>
            </a:r>
            <a:r>
              <a:rPr lang="ru-RU" sz="1200" dirty="0"/>
              <a:t>, за б.р. 3.1 и 4.1 е необходимо да се създаде по една </a:t>
            </a:r>
            <a:r>
              <a:rPr lang="ru-RU" sz="1200" dirty="0" smtClean="0"/>
              <a:t>дейност, в която се описват други разходи по СЦ 2 и СЦ 3.</a:t>
            </a:r>
            <a:endParaRPr sz="1200" dirty="0"/>
          </a:p>
        </p:txBody>
      </p:sp>
      <p:sp>
        <p:nvSpPr>
          <p:cNvPr id="739" name="Google Shape;739;p35"/>
          <p:cNvSpPr txBox="1">
            <a:spLocks noGrp="1"/>
          </p:cNvSpPr>
          <p:nvPr>
            <p:ph type="subTitle" idx="4"/>
          </p:nvPr>
        </p:nvSpPr>
        <p:spPr>
          <a:xfrm>
            <a:off x="5380357" y="1449876"/>
            <a:ext cx="3739424" cy="13712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sz="1000" b="1" dirty="0">
                <a:solidFill>
                  <a:schemeClr val="accent3">
                    <a:lumMod val="10000"/>
                  </a:schemeClr>
                </a:solidFill>
              </a:rPr>
              <a:t>ПРИМЕР за План за изпълнение на проекта:</a:t>
            </a:r>
          </a:p>
          <a:p>
            <a:pPr marL="0" lvl="0" indent="0" algn="just"/>
            <a:endParaRPr lang="ru-RU" sz="1000" i="1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0" lvl="0" indent="0" algn="just"/>
            <a:r>
              <a:rPr lang="ru-RU" sz="1000" i="1" dirty="0" smtClean="0">
                <a:solidFill>
                  <a:schemeClr val="accent3">
                    <a:lumMod val="10000"/>
                  </a:schemeClr>
                </a:solidFill>
              </a:rPr>
              <a:t>Дейност </a:t>
            </a:r>
            <a:r>
              <a:rPr lang="ru-RU" sz="1000" i="1" dirty="0">
                <a:solidFill>
                  <a:schemeClr val="accent3">
                    <a:lumMod val="10000"/>
                  </a:schemeClr>
                </a:solidFill>
              </a:rPr>
              <a:t>1 „Подбор и наемане на персонал за извършване на дейности по СЦ2“ – попълва се с изискуемото </a:t>
            </a:r>
            <a:r>
              <a:rPr lang="ru-RU" sz="1000" i="1" dirty="0" smtClean="0">
                <a:solidFill>
                  <a:schemeClr val="accent3">
                    <a:lumMod val="10000"/>
                  </a:schemeClr>
                </a:solidFill>
              </a:rPr>
              <a:t>съдържание, свързано </a:t>
            </a:r>
            <a:r>
              <a:rPr lang="ru-RU" sz="1000" i="1" dirty="0">
                <a:solidFill>
                  <a:schemeClr val="accent3">
                    <a:lumMod val="10000"/>
                  </a:schemeClr>
                </a:solidFill>
              </a:rPr>
              <a:t>с допустими дейности по СЦ 2 </a:t>
            </a:r>
            <a:r>
              <a:rPr lang="ru-RU" sz="1000" i="1" dirty="0">
                <a:solidFill>
                  <a:srgbClr val="FF0000"/>
                </a:solidFill>
              </a:rPr>
              <a:t>и се обвързва с б.р. 1.1</a:t>
            </a:r>
            <a:r>
              <a:rPr lang="ru-RU" sz="1000" i="1" dirty="0">
                <a:solidFill>
                  <a:schemeClr val="accent3">
                    <a:lumMod val="10000"/>
                  </a:schemeClr>
                </a:solidFill>
              </a:rPr>
              <a:t>; </a:t>
            </a:r>
            <a:endParaRPr lang="ru-RU" sz="1000" i="1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0" lvl="0" indent="0" algn="just"/>
            <a:endParaRPr lang="ru-RU" sz="1000" i="1" dirty="0">
              <a:solidFill>
                <a:schemeClr val="accent3">
                  <a:lumMod val="10000"/>
                </a:schemeClr>
              </a:solidFill>
            </a:endParaRPr>
          </a:p>
          <a:p>
            <a:pPr marL="0" lvl="0" indent="0" algn="just"/>
            <a:r>
              <a:rPr lang="ru-RU" sz="1000" i="1" dirty="0">
                <a:solidFill>
                  <a:schemeClr val="accent3">
                    <a:lumMod val="10000"/>
                  </a:schemeClr>
                </a:solidFill>
              </a:rPr>
              <a:t>Дейност 2 „Подбор и наемане на персонал за извършване на дейности по СЦ3“ – попълва се с изискуемото </a:t>
            </a:r>
            <a:r>
              <a:rPr lang="ru-RU" sz="1000" i="1" dirty="0" smtClean="0">
                <a:solidFill>
                  <a:schemeClr val="accent3">
                    <a:lumMod val="10000"/>
                  </a:schemeClr>
                </a:solidFill>
              </a:rPr>
              <a:t>съдържание, свързано </a:t>
            </a:r>
            <a:r>
              <a:rPr lang="ru-RU" sz="1000" i="1" dirty="0">
                <a:solidFill>
                  <a:schemeClr val="accent3">
                    <a:lumMod val="10000"/>
                  </a:schemeClr>
                </a:solidFill>
              </a:rPr>
              <a:t>с допустими дейности по СЦ 3 </a:t>
            </a:r>
            <a:r>
              <a:rPr lang="ru-RU" sz="1000" i="1" dirty="0">
                <a:solidFill>
                  <a:srgbClr val="FF0000"/>
                </a:solidFill>
              </a:rPr>
              <a:t>и се обвързва с б.р. 2.1</a:t>
            </a:r>
            <a:r>
              <a:rPr lang="ru-RU" sz="1000" i="1" dirty="0">
                <a:solidFill>
                  <a:schemeClr val="accent3">
                    <a:lumMod val="10000"/>
                  </a:schemeClr>
                </a:solidFill>
              </a:rPr>
              <a:t>; </a:t>
            </a:r>
            <a:endParaRPr lang="ru-RU" sz="1000" i="1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0" lvl="0" indent="0" algn="just"/>
            <a:endParaRPr lang="ru-RU" sz="1000" i="1" dirty="0">
              <a:solidFill>
                <a:schemeClr val="accent3">
                  <a:lumMod val="10000"/>
                </a:schemeClr>
              </a:solidFill>
            </a:endParaRPr>
          </a:p>
          <a:p>
            <a:pPr marL="0" lvl="0" indent="0" algn="just"/>
            <a:r>
              <a:rPr lang="ru-RU" sz="1000" i="1" dirty="0">
                <a:solidFill>
                  <a:schemeClr val="accent3">
                    <a:lumMod val="10000"/>
                  </a:schemeClr>
                </a:solidFill>
              </a:rPr>
              <a:t>Дейност 3 „Планирани дейности по СЦ2“ – попълва се с изискуемото </a:t>
            </a:r>
            <a:r>
              <a:rPr lang="ru-RU" sz="1000" i="1" dirty="0" smtClean="0">
                <a:solidFill>
                  <a:schemeClr val="accent3">
                    <a:lumMod val="10000"/>
                  </a:schemeClr>
                </a:solidFill>
              </a:rPr>
              <a:t>съдържание, </a:t>
            </a:r>
            <a:r>
              <a:rPr lang="ru-RU" sz="1000" i="1" dirty="0">
                <a:solidFill>
                  <a:schemeClr val="accent3">
                    <a:lumMod val="10000"/>
                  </a:schemeClr>
                </a:solidFill>
              </a:rPr>
              <a:t>свързано с допустими дейности по СЦ 2, за които ще се разходват средства от единната ставка, </a:t>
            </a:r>
            <a:r>
              <a:rPr lang="ru-RU" sz="1000" i="1" dirty="0">
                <a:solidFill>
                  <a:srgbClr val="FF0000"/>
                </a:solidFill>
              </a:rPr>
              <a:t>и се обвързва с б.р. 3.1</a:t>
            </a:r>
            <a:r>
              <a:rPr lang="ru-RU" sz="1000" i="1" dirty="0">
                <a:solidFill>
                  <a:schemeClr val="accent3">
                    <a:lumMod val="10000"/>
                  </a:schemeClr>
                </a:solidFill>
              </a:rPr>
              <a:t>; </a:t>
            </a:r>
            <a:endParaRPr lang="ru-RU" sz="1000" i="1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0" lvl="0" indent="0" algn="just"/>
            <a:endParaRPr lang="ru-RU" sz="1000" i="1" dirty="0">
              <a:solidFill>
                <a:schemeClr val="accent3">
                  <a:lumMod val="10000"/>
                </a:schemeClr>
              </a:solidFill>
            </a:endParaRPr>
          </a:p>
          <a:p>
            <a:pPr marL="0" lvl="0" indent="0" algn="just"/>
            <a:r>
              <a:rPr lang="ru-RU" sz="1000" i="1" dirty="0">
                <a:solidFill>
                  <a:schemeClr val="accent3">
                    <a:lumMod val="10000"/>
                  </a:schemeClr>
                </a:solidFill>
              </a:rPr>
              <a:t>Дейност 4 „Планирани дейности по СЦ3“ – попълва се с изискуемото </a:t>
            </a:r>
            <a:r>
              <a:rPr lang="ru-RU" sz="1000" i="1" dirty="0" smtClean="0">
                <a:solidFill>
                  <a:schemeClr val="accent3">
                    <a:lumMod val="10000"/>
                  </a:schemeClr>
                </a:solidFill>
              </a:rPr>
              <a:t>съдържание, свързано </a:t>
            </a:r>
            <a:r>
              <a:rPr lang="ru-RU" sz="1000" i="1" dirty="0">
                <a:solidFill>
                  <a:schemeClr val="accent3">
                    <a:lumMod val="10000"/>
                  </a:schemeClr>
                </a:solidFill>
              </a:rPr>
              <a:t>с допустими дейности по СЦ 3, за които ще се разходват средства от единната ставка, </a:t>
            </a:r>
            <a:r>
              <a:rPr lang="ru-RU" sz="1000" i="1" dirty="0">
                <a:solidFill>
                  <a:srgbClr val="FF0000"/>
                </a:solidFill>
              </a:rPr>
              <a:t>и се обвързва с б.р. 4.1</a:t>
            </a:r>
            <a:r>
              <a:rPr lang="ru-RU" sz="1000" i="1" dirty="0">
                <a:solidFill>
                  <a:schemeClr val="accent3">
                    <a:lumMod val="10000"/>
                  </a:schemeClr>
                </a:solidFill>
              </a:rPr>
              <a:t>. </a:t>
            </a:r>
          </a:p>
          <a:p>
            <a:pPr marL="0" lvl="0" indent="0" algn="just"/>
            <a:endParaRPr lang="ru-RU" sz="1100" dirty="0">
              <a:solidFill>
                <a:schemeClr val="accent3">
                  <a:lumMod val="10000"/>
                </a:schemeClr>
              </a:solidFill>
            </a:endParaRPr>
          </a:p>
          <a:p>
            <a:pPr marL="0" lvl="0" indent="0" algn="just"/>
            <a:endParaRPr lang="ru-RU" sz="1100" dirty="0">
              <a:solidFill>
                <a:schemeClr val="accent3">
                  <a:lumMod val="10000"/>
                </a:schemeClr>
              </a:solidFill>
            </a:endParaRPr>
          </a:p>
          <a:p>
            <a:pPr marL="0" lvl="0" indent="0" algn="just"/>
            <a:endParaRPr lang="ru-RU" sz="11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742" name="Google Shape;742;p35"/>
          <p:cNvSpPr/>
          <p:nvPr/>
        </p:nvSpPr>
        <p:spPr>
          <a:xfrm>
            <a:off x="481327" y="1298666"/>
            <a:ext cx="492300" cy="492300"/>
          </a:xfrm>
          <a:prstGeom prst="donut">
            <a:avLst>
              <a:gd name="adj" fmla="val 134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34B4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3" name="Google Shape;743;p35"/>
          <p:cNvSpPr/>
          <p:nvPr/>
        </p:nvSpPr>
        <p:spPr>
          <a:xfrm>
            <a:off x="5178819" y="968684"/>
            <a:ext cx="492300" cy="492300"/>
          </a:xfrm>
          <a:prstGeom prst="donut">
            <a:avLst>
              <a:gd name="adj" fmla="val 134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34B4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45" name="Google Shape;745;p35"/>
          <p:cNvGrpSpPr/>
          <p:nvPr/>
        </p:nvGrpSpPr>
        <p:grpSpPr>
          <a:xfrm>
            <a:off x="-671716" y="728167"/>
            <a:ext cx="1131524" cy="3687153"/>
            <a:chOff x="6487400" y="1091050"/>
            <a:chExt cx="430450" cy="2254450"/>
          </a:xfrm>
        </p:grpSpPr>
        <p:sp>
          <p:nvSpPr>
            <p:cNvPr id="746" name="Google Shape;746;p35"/>
            <p:cNvSpPr/>
            <p:nvPr/>
          </p:nvSpPr>
          <p:spPr>
            <a:xfrm>
              <a:off x="69142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68940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68737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685322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68329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68127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67925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67719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6751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67314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67109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66904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66704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66499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66296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66094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65889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65689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6548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65278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65079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64874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81327" y="1390928"/>
            <a:ext cx="5533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NB! </a:t>
            </a:r>
            <a:endParaRPr kumimoji="0" lang="bg-BG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174429" y="2312644"/>
            <a:ext cx="1098748" cy="131983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ectangle 6"/>
          <p:cNvSpPr/>
          <p:nvPr/>
        </p:nvSpPr>
        <p:spPr>
          <a:xfrm>
            <a:off x="22327" y="4703186"/>
            <a:ext cx="49406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1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случай на партньорство по проекта в секция „Бюджет“, бюджетни редове се добавят допълнително и за всеки партньор. </a:t>
            </a:r>
            <a:endParaRPr lang="bg-BG" sz="1100" b="1" i="1" dirty="0"/>
          </a:p>
        </p:txBody>
      </p:sp>
      <p:sp>
        <p:nvSpPr>
          <p:cNvPr id="42" name="Pentagon 41"/>
          <p:cNvSpPr/>
          <p:nvPr/>
        </p:nvSpPr>
        <p:spPr>
          <a:xfrm>
            <a:off x="4152656" y="3059320"/>
            <a:ext cx="1098748" cy="131983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4" name="Pentagon 43"/>
          <p:cNvSpPr/>
          <p:nvPr/>
        </p:nvSpPr>
        <p:spPr>
          <a:xfrm>
            <a:off x="4503028" y="4035287"/>
            <a:ext cx="968461" cy="105703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39" y="76435"/>
            <a:ext cx="945556" cy="9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2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694853" y="10450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Краен срок за предоставяне на проектното предложение</a:t>
            </a:r>
            <a:endParaRPr dirty="0"/>
          </a:p>
        </p:txBody>
      </p:sp>
      <p:sp>
        <p:nvSpPr>
          <p:cNvPr id="239" name="Google Shape;239;p27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endParaRPr lang="bg-BG" dirty="0" smtClean="0">
              <a:solidFill>
                <a:schemeClr val="accent4"/>
              </a:solidFill>
            </a:endParaRP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endParaRPr lang="bg-BG" dirty="0">
              <a:solidFill>
                <a:schemeClr val="accent4"/>
              </a:solidFill>
            </a:endParaRP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endParaRPr lang="bg-BG" dirty="0" smtClean="0">
              <a:solidFill>
                <a:schemeClr val="accent4"/>
              </a:solidFill>
            </a:endParaRP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endParaRPr lang="bg-BG" dirty="0">
              <a:solidFill>
                <a:schemeClr val="accent4"/>
              </a:solidFill>
            </a:endParaRP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endParaRPr dirty="0">
              <a:solidFill>
                <a:schemeClr val="accent4"/>
              </a:solidFill>
            </a:endParaRPr>
          </a:p>
        </p:txBody>
      </p:sp>
      <p:grpSp>
        <p:nvGrpSpPr>
          <p:cNvPr id="240" name="Google Shape;240;p27"/>
          <p:cNvGrpSpPr/>
          <p:nvPr/>
        </p:nvGrpSpPr>
        <p:grpSpPr>
          <a:xfrm flipH="1">
            <a:off x="-16891" y="4762541"/>
            <a:ext cx="3821581" cy="1485355"/>
            <a:chOff x="1631450" y="1329750"/>
            <a:chExt cx="1601400" cy="622425"/>
          </a:xfrm>
        </p:grpSpPr>
        <p:sp>
          <p:nvSpPr>
            <p:cNvPr id="241" name="Google Shape;241;p27"/>
            <p:cNvSpPr/>
            <p:nvPr/>
          </p:nvSpPr>
          <p:spPr>
            <a:xfrm>
              <a:off x="163145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167400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8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96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1716875" y="13297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0" y="24790"/>
                  </a:lnTo>
                  <a:lnTo>
                    <a:pt x="107" y="24885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175942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96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180170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1844275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188682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19297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84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197195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201452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1" y="24789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205710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209965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214252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95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218507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222765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108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2269925" y="1330050"/>
              <a:ext cx="622425" cy="622125"/>
            </a:xfrm>
            <a:custGeom>
              <a:avLst/>
              <a:gdLst/>
              <a:ahLst/>
              <a:cxnLst/>
              <a:rect l="l" t="t" r="r" b="b"/>
              <a:pathLst>
                <a:path w="24897" h="24885" extrusionOk="0">
                  <a:moveTo>
                    <a:pt x="24789" y="1"/>
                  </a:moveTo>
                  <a:lnTo>
                    <a:pt x="0" y="24778"/>
                  </a:lnTo>
                  <a:lnTo>
                    <a:pt x="107" y="24885"/>
                  </a:lnTo>
                  <a:lnTo>
                    <a:pt x="24896" y="96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231247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89" y="1"/>
                  </a:moveTo>
                  <a:lnTo>
                    <a:pt x="1" y="24789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235535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23979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244047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108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2482750" y="1330050"/>
              <a:ext cx="622400" cy="622125"/>
            </a:xfrm>
            <a:custGeom>
              <a:avLst/>
              <a:gdLst/>
              <a:ahLst/>
              <a:cxnLst/>
              <a:rect l="l" t="t" r="r" b="b"/>
              <a:pathLst>
                <a:path w="24896" h="24885" extrusionOk="0">
                  <a:moveTo>
                    <a:pt x="24789" y="1"/>
                  </a:moveTo>
                  <a:lnTo>
                    <a:pt x="0" y="24778"/>
                  </a:lnTo>
                  <a:lnTo>
                    <a:pt x="107" y="24885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25256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89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2568175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2610425" y="1330050"/>
              <a:ext cx="622425" cy="622125"/>
            </a:xfrm>
            <a:custGeom>
              <a:avLst/>
              <a:gdLst/>
              <a:ahLst/>
              <a:cxnLst/>
              <a:rect l="l" t="t" r="r" b="b"/>
              <a:pathLst>
                <a:path w="24897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97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27"/>
          <p:cNvSpPr/>
          <p:nvPr/>
        </p:nvSpPr>
        <p:spPr>
          <a:xfrm>
            <a:off x="2425100" y="4762550"/>
            <a:ext cx="339000" cy="339000"/>
          </a:xfrm>
          <a:prstGeom prst="donut">
            <a:avLst>
              <a:gd name="adj" fmla="val 2235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7"/>
          <p:cNvSpPr/>
          <p:nvPr/>
        </p:nvSpPr>
        <p:spPr>
          <a:xfrm>
            <a:off x="8232000" y="-229000"/>
            <a:ext cx="619500" cy="619500"/>
          </a:xfrm>
          <a:prstGeom prst="donut">
            <a:avLst>
              <a:gd name="adj" fmla="val 2235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1" name="Google Shape;1103;p44"/>
          <p:cNvGraphicFramePr/>
          <p:nvPr>
            <p:extLst>
              <p:ext uri="{D42A27DB-BD31-4B8C-83A1-F6EECF244321}">
                <p14:modId xmlns:p14="http://schemas.microsoft.com/office/powerpoint/2010/main" val="336938881"/>
              </p:ext>
            </p:extLst>
          </p:nvPr>
        </p:nvGraphicFramePr>
        <p:xfrm>
          <a:off x="4830739" y="1095745"/>
          <a:ext cx="3998225" cy="338051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9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9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045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200" b="1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ПОН</a:t>
                      </a:r>
                      <a:endParaRPr sz="1200" b="1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200" b="1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ВТ</a:t>
                      </a:r>
                      <a:endParaRPr sz="1200" b="1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200" b="1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СР</a:t>
                      </a:r>
                      <a:endParaRPr sz="1200" b="1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200" b="1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ЧЕТ</a:t>
                      </a:r>
                      <a:endParaRPr sz="1200" b="1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200" b="1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ПЕТ</a:t>
                      </a:r>
                      <a:endParaRPr sz="1200" b="1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200" b="1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СЪБ</a:t>
                      </a:r>
                      <a:endParaRPr sz="1200" b="1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200" b="1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НЕД</a:t>
                      </a:r>
                      <a:endParaRPr sz="1200" b="1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26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27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29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30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31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7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4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6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7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7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9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11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12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13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14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15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37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16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17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18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19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1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20</a:t>
                      </a:r>
                      <a:endParaRPr b="1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21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22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23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24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25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26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27</a:t>
                      </a:r>
                      <a:endParaRPr sz="1400" b="0" i="0" u="none" strike="noStrike" cap="none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400" b="0" i="0" u="none" strike="noStrike" cap="none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r>
                        <a:rPr lang="bg-BG" sz="1400" b="0" i="0" u="none" strike="noStrike" cap="none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 sz="1400" b="0" i="0" u="none" strike="noStrike" cap="none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29</a:t>
                      </a:r>
                      <a:endParaRPr sz="1400" b="0" i="0" u="none" strike="noStrike" cap="none"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30</a:t>
                      </a:r>
                      <a:endParaRPr dirty="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 smtClean="0">
                          <a:sym typeface="Cabin"/>
                        </a:rPr>
                        <a:t>31</a:t>
                      </a:r>
                      <a:endParaRPr dirty="0"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4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bg-BG" sz="1400" b="0" i="0" u="none" strike="noStrike" cap="none" dirty="0" smtClean="0">
                          <a:solidFill>
                            <a:schemeClr val="accent4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endParaRPr sz="1400" b="0" i="0" u="none" strike="noStrike" cap="none" dirty="0">
                        <a:solidFill>
                          <a:schemeClr val="accent4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481555"/>
                  </a:ext>
                </a:extLst>
              </a:tr>
            </a:tbl>
          </a:graphicData>
        </a:graphic>
      </p:graphicFrame>
      <p:sp>
        <p:nvSpPr>
          <p:cNvPr id="32" name="Google Shape;1108;p44"/>
          <p:cNvSpPr/>
          <p:nvPr/>
        </p:nvSpPr>
        <p:spPr>
          <a:xfrm>
            <a:off x="646481" y="1227567"/>
            <a:ext cx="658500" cy="658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dist="571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108;p44"/>
          <p:cNvSpPr/>
          <p:nvPr/>
        </p:nvSpPr>
        <p:spPr>
          <a:xfrm>
            <a:off x="3092946" y="1173149"/>
            <a:ext cx="658500" cy="6585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42875" dist="571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-39279" y="2007391"/>
            <a:ext cx="1935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000" b="1" dirty="0" smtClean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20 </a:t>
            </a:r>
            <a:r>
              <a:rPr lang="bg-BG" sz="2000" b="1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ЯНУАРИ 2023 Г.</a:t>
            </a:r>
            <a:endParaRPr lang="bg-BG" sz="2000" dirty="0">
              <a:solidFill>
                <a:srgbClr val="FF000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4545" y="1395259"/>
            <a:ext cx="402371" cy="323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9300" y="1322551"/>
            <a:ext cx="365792" cy="3596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84011" y="1982629"/>
            <a:ext cx="1648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g-BG" sz="2000" b="1" dirty="0" smtClean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17:30 ЧАСА</a:t>
            </a:r>
            <a:endParaRPr lang="bg-BG" sz="2000" b="1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18041"/>
              </p:ext>
            </p:extLst>
          </p:nvPr>
        </p:nvGraphicFramePr>
        <p:xfrm>
          <a:off x="83934" y="3008925"/>
          <a:ext cx="4565859" cy="1266301"/>
        </p:xfrm>
        <a:graphic>
          <a:graphicData uri="http://schemas.openxmlformats.org/drawingml/2006/table">
            <a:tbl>
              <a:tblPr firstRow="1" firstCol="1" bandRow="1"/>
              <a:tblGrid>
                <a:gridCol w="4565859">
                  <a:extLst>
                    <a:ext uri="{9D8B030D-6E8A-4147-A177-3AD203B41FA5}">
                      <a16:colId xmlns:a16="http://schemas.microsoft.com/office/drawing/2014/main" val="3396699762"/>
                    </a:ext>
                  </a:extLst>
                </a:gridCol>
              </a:tblGrid>
              <a:tr h="12663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b="1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Кандидатите могат да искат разяснения по отношение на настоящите Условия за кандидатстване в срок до </a:t>
                      </a:r>
                      <a:r>
                        <a:rPr lang="bg-BG" sz="1000" b="1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30.12.2022 </a:t>
                      </a:r>
                      <a:r>
                        <a:rPr lang="bg-BG" sz="1000" b="1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Въпросите се задават в писмена форма чрез ИСУН, секция „Разяснения по процедурата“.</a:t>
                      </a:r>
                      <a:endParaRPr lang="bg-BG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Писмени разяснения в същия модул на ИСУН  ще бъдат дадени в срок до две седмици преди изтичането на срока за кандидатстване</a:t>
                      </a:r>
                      <a:r>
                        <a:rPr lang="bg-BG" sz="1000" i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bg-BG" sz="10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06.01.2023 г.</a:t>
                      </a:r>
                      <a:r>
                        <a:rPr lang="bg-BG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0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428862"/>
                  </a:ext>
                </a:extLst>
              </a:tr>
            </a:tbl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7" y="57083"/>
            <a:ext cx="914262" cy="9263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/>
          <p:nvPr/>
        </p:nvSpPr>
        <p:spPr>
          <a:xfrm>
            <a:off x="713200" y="734850"/>
            <a:ext cx="7717500" cy="3673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1264250" y="1077783"/>
            <a:ext cx="6564090" cy="79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 dirty="0" smtClean="0"/>
              <a:t>Благодаря за вниманието!</a:t>
            </a:r>
            <a:endParaRPr sz="3200" dirty="0"/>
          </a:p>
        </p:txBody>
      </p:sp>
      <p:sp>
        <p:nvSpPr>
          <p:cNvPr id="321" name="Google Shape;321;p29"/>
          <p:cNvSpPr txBox="1">
            <a:spLocks noGrp="1"/>
          </p:cNvSpPr>
          <p:nvPr>
            <p:ph type="subTitle" idx="1"/>
          </p:nvPr>
        </p:nvSpPr>
        <p:spPr>
          <a:xfrm>
            <a:off x="1656095" y="1909668"/>
            <a:ext cx="5780400" cy="9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Министерство на труда и социалната политика</a:t>
            </a:r>
          </a:p>
          <a:p>
            <a:pPr marL="0" lvl="0" indent="0"/>
            <a:endParaRPr lang="ru-RU" b="1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/>
            <a:r>
              <a:rPr lang="ru-RU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Главна дирекция „Европейски фондове, международни програми и проекти“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22" name="Google Shape;322;p29"/>
          <p:cNvGrpSpPr/>
          <p:nvPr/>
        </p:nvGrpSpPr>
        <p:grpSpPr>
          <a:xfrm rot="-5400000">
            <a:off x="708496" y="3945031"/>
            <a:ext cx="1203213" cy="1193732"/>
            <a:chOff x="712817" y="4294652"/>
            <a:chExt cx="623588" cy="618674"/>
          </a:xfrm>
        </p:grpSpPr>
        <p:sp>
          <p:nvSpPr>
            <p:cNvPr id="323" name="Google Shape;323;p29"/>
            <p:cNvSpPr/>
            <p:nvPr/>
          </p:nvSpPr>
          <p:spPr>
            <a:xfrm>
              <a:off x="713578" y="4822340"/>
              <a:ext cx="89116" cy="90986"/>
            </a:xfrm>
            <a:custGeom>
              <a:avLst/>
              <a:gdLst/>
              <a:ahLst/>
              <a:cxnLst/>
              <a:rect l="l" t="t" r="r" b="b"/>
              <a:pathLst>
                <a:path w="2811" h="2870" extrusionOk="0">
                  <a:moveTo>
                    <a:pt x="0" y="0"/>
                  </a:moveTo>
                  <a:lnTo>
                    <a:pt x="0" y="548"/>
                  </a:lnTo>
                  <a:lnTo>
                    <a:pt x="2322" y="2870"/>
                  </a:lnTo>
                  <a:cubicBezTo>
                    <a:pt x="2477" y="2858"/>
                    <a:pt x="2643" y="2846"/>
                    <a:pt x="2810" y="2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713578" y="4762708"/>
              <a:ext cx="138920" cy="142693"/>
            </a:xfrm>
            <a:custGeom>
              <a:avLst/>
              <a:gdLst/>
              <a:ahLst/>
              <a:cxnLst/>
              <a:rect l="l" t="t" r="r" b="b"/>
              <a:pathLst>
                <a:path w="4382" h="4501" extrusionOk="0">
                  <a:moveTo>
                    <a:pt x="0" y="0"/>
                  </a:moveTo>
                  <a:lnTo>
                    <a:pt x="0" y="548"/>
                  </a:lnTo>
                  <a:lnTo>
                    <a:pt x="3941" y="4501"/>
                  </a:lnTo>
                  <a:cubicBezTo>
                    <a:pt x="4084" y="4465"/>
                    <a:pt x="4239" y="4429"/>
                    <a:pt x="4382" y="43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713578" y="4703805"/>
              <a:ext cx="185745" cy="189898"/>
            </a:xfrm>
            <a:custGeom>
              <a:avLst/>
              <a:gdLst/>
              <a:ahLst/>
              <a:cxnLst/>
              <a:rect l="l" t="t" r="r" b="b"/>
              <a:pathLst>
                <a:path w="5859" h="5990" extrusionOk="0">
                  <a:moveTo>
                    <a:pt x="0" y="1"/>
                  </a:moveTo>
                  <a:lnTo>
                    <a:pt x="12" y="13"/>
                  </a:lnTo>
                  <a:lnTo>
                    <a:pt x="12" y="13"/>
                  </a:lnTo>
                  <a:lnTo>
                    <a:pt x="12" y="1"/>
                  </a:lnTo>
                  <a:close/>
                  <a:moveTo>
                    <a:pt x="12" y="13"/>
                  </a:moveTo>
                  <a:lnTo>
                    <a:pt x="12" y="548"/>
                  </a:lnTo>
                  <a:lnTo>
                    <a:pt x="5441" y="5990"/>
                  </a:lnTo>
                  <a:cubicBezTo>
                    <a:pt x="5572" y="5954"/>
                    <a:pt x="5727" y="5906"/>
                    <a:pt x="5858" y="5870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713578" y="4644553"/>
              <a:ext cx="229526" cy="234440"/>
            </a:xfrm>
            <a:custGeom>
              <a:avLst/>
              <a:gdLst/>
              <a:ahLst/>
              <a:cxnLst/>
              <a:rect l="l" t="t" r="r" b="b"/>
              <a:pathLst>
                <a:path w="7240" h="7395" extrusionOk="0">
                  <a:moveTo>
                    <a:pt x="0" y="0"/>
                  </a:moveTo>
                  <a:lnTo>
                    <a:pt x="0" y="548"/>
                  </a:lnTo>
                  <a:lnTo>
                    <a:pt x="6846" y="7394"/>
                  </a:lnTo>
                  <a:cubicBezTo>
                    <a:pt x="6977" y="7347"/>
                    <a:pt x="7108" y="7287"/>
                    <a:pt x="7239" y="7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713197" y="4585301"/>
              <a:ext cx="271056" cy="276699"/>
            </a:xfrm>
            <a:custGeom>
              <a:avLst/>
              <a:gdLst/>
              <a:ahLst/>
              <a:cxnLst/>
              <a:rect l="l" t="t" r="r" b="b"/>
              <a:pathLst>
                <a:path w="8550" h="8728" extrusionOk="0">
                  <a:moveTo>
                    <a:pt x="0" y="0"/>
                  </a:moveTo>
                  <a:lnTo>
                    <a:pt x="0" y="548"/>
                  </a:lnTo>
                  <a:lnTo>
                    <a:pt x="8180" y="8727"/>
                  </a:lnTo>
                  <a:cubicBezTo>
                    <a:pt x="8299" y="8668"/>
                    <a:pt x="8430" y="8608"/>
                    <a:pt x="8549" y="854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712817" y="4526017"/>
              <a:ext cx="309924" cy="315598"/>
            </a:xfrm>
            <a:custGeom>
              <a:avLst/>
              <a:gdLst/>
              <a:ahLst/>
              <a:cxnLst/>
              <a:rect l="l" t="t" r="r" b="b"/>
              <a:pathLst>
                <a:path w="9776" h="9955" extrusionOk="0">
                  <a:moveTo>
                    <a:pt x="0" y="1"/>
                  </a:moveTo>
                  <a:lnTo>
                    <a:pt x="0" y="537"/>
                  </a:lnTo>
                  <a:lnTo>
                    <a:pt x="9418" y="9954"/>
                  </a:lnTo>
                  <a:cubicBezTo>
                    <a:pt x="9549" y="9895"/>
                    <a:pt x="9656" y="9835"/>
                    <a:pt x="9776" y="976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713578" y="4467145"/>
              <a:ext cx="345779" cy="352944"/>
            </a:xfrm>
            <a:custGeom>
              <a:avLst/>
              <a:gdLst/>
              <a:ahLst/>
              <a:cxnLst/>
              <a:rect l="l" t="t" r="r" b="b"/>
              <a:pathLst>
                <a:path w="10907" h="11133" extrusionOk="0">
                  <a:moveTo>
                    <a:pt x="0" y="0"/>
                  </a:moveTo>
                  <a:lnTo>
                    <a:pt x="0" y="548"/>
                  </a:lnTo>
                  <a:lnTo>
                    <a:pt x="10573" y="11133"/>
                  </a:lnTo>
                  <a:cubicBezTo>
                    <a:pt x="10680" y="11049"/>
                    <a:pt x="10799" y="10978"/>
                    <a:pt x="10906" y="109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713578" y="4407513"/>
              <a:ext cx="380493" cy="388419"/>
            </a:xfrm>
            <a:custGeom>
              <a:avLst/>
              <a:gdLst/>
              <a:ahLst/>
              <a:cxnLst/>
              <a:rect l="l" t="t" r="r" b="b"/>
              <a:pathLst>
                <a:path w="12002" h="12252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572"/>
                  </a:lnTo>
                  <a:lnTo>
                    <a:pt x="11692" y="12252"/>
                  </a:lnTo>
                  <a:cubicBezTo>
                    <a:pt x="11799" y="12180"/>
                    <a:pt x="11907" y="12085"/>
                    <a:pt x="12002" y="12014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712817" y="4348610"/>
              <a:ext cx="413337" cy="420914"/>
            </a:xfrm>
            <a:custGeom>
              <a:avLst/>
              <a:gdLst/>
              <a:ahLst/>
              <a:cxnLst/>
              <a:rect l="l" t="t" r="r" b="b"/>
              <a:pathLst>
                <a:path w="13038" h="13277" extrusionOk="0">
                  <a:moveTo>
                    <a:pt x="0" y="1"/>
                  </a:moveTo>
                  <a:lnTo>
                    <a:pt x="0" y="537"/>
                  </a:lnTo>
                  <a:lnTo>
                    <a:pt x="12740" y="13276"/>
                  </a:lnTo>
                  <a:cubicBezTo>
                    <a:pt x="12847" y="13205"/>
                    <a:pt x="12954" y="13110"/>
                    <a:pt x="13038" y="130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713578" y="4294652"/>
              <a:ext cx="443550" cy="446561"/>
            </a:xfrm>
            <a:custGeom>
              <a:avLst/>
              <a:gdLst/>
              <a:ahLst/>
              <a:cxnLst/>
              <a:rect l="l" t="t" r="r" b="b"/>
              <a:pathLst>
                <a:path w="13991" h="14086" extrusionOk="0">
                  <a:moveTo>
                    <a:pt x="0" y="0"/>
                  </a:moveTo>
                  <a:lnTo>
                    <a:pt x="0" y="381"/>
                  </a:lnTo>
                  <a:lnTo>
                    <a:pt x="13704" y="14085"/>
                  </a:lnTo>
                  <a:cubicBezTo>
                    <a:pt x="13812" y="13990"/>
                    <a:pt x="13895" y="13907"/>
                    <a:pt x="13990" y="1381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761131" y="4294652"/>
              <a:ext cx="424655" cy="416729"/>
            </a:xfrm>
            <a:custGeom>
              <a:avLst/>
              <a:gdLst/>
              <a:ahLst/>
              <a:cxnLst/>
              <a:rect l="l" t="t" r="r" b="b"/>
              <a:pathLst>
                <a:path w="13395" h="13145" extrusionOk="0">
                  <a:moveTo>
                    <a:pt x="0" y="0"/>
                  </a:moveTo>
                  <a:lnTo>
                    <a:pt x="13145" y="13145"/>
                  </a:lnTo>
                  <a:cubicBezTo>
                    <a:pt x="13228" y="13038"/>
                    <a:pt x="13300" y="12954"/>
                    <a:pt x="13395" y="1284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820003" y="4294652"/>
              <a:ext cx="391462" cy="384266"/>
            </a:xfrm>
            <a:custGeom>
              <a:avLst/>
              <a:gdLst/>
              <a:ahLst/>
              <a:cxnLst/>
              <a:rect l="l" t="t" r="r" b="b"/>
              <a:pathLst>
                <a:path w="12348" h="12121" extrusionOk="0">
                  <a:moveTo>
                    <a:pt x="1" y="0"/>
                  </a:moveTo>
                  <a:lnTo>
                    <a:pt x="12121" y="12121"/>
                  </a:lnTo>
                  <a:cubicBezTo>
                    <a:pt x="12205" y="12014"/>
                    <a:pt x="12276" y="11907"/>
                    <a:pt x="12348" y="1179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879667" y="4294652"/>
              <a:ext cx="356717" cy="349932"/>
            </a:xfrm>
            <a:custGeom>
              <a:avLst/>
              <a:gdLst/>
              <a:ahLst/>
              <a:cxnLst/>
              <a:rect l="l" t="t" r="r" b="b"/>
              <a:pathLst>
                <a:path w="11252" h="11038" extrusionOk="0">
                  <a:moveTo>
                    <a:pt x="0" y="0"/>
                  </a:moveTo>
                  <a:lnTo>
                    <a:pt x="11025" y="11037"/>
                  </a:lnTo>
                  <a:cubicBezTo>
                    <a:pt x="11097" y="10930"/>
                    <a:pt x="11168" y="10811"/>
                    <a:pt x="11251" y="1070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938919" y="4294652"/>
              <a:ext cx="319720" cy="313316"/>
            </a:xfrm>
            <a:custGeom>
              <a:avLst/>
              <a:gdLst/>
              <a:ahLst/>
              <a:cxnLst/>
              <a:rect l="l" t="t" r="r" b="b"/>
              <a:pathLst>
                <a:path w="10085" h="9883" extrusionOk="0">
                  <a:moveTo>
                    <a:pt x="0" y="0"/>
                  </a:moveTo>
                  <a:lnTo>
                    <a:pt x="9883" y="9882"/>
                  </a:lnTo>
                  <a:cubicBezTo>
                    <a:pt x="9954" y="9787"/>
                    <a:pt x="10013" y="9668"/>
                    <a:pt x="10085" y="9549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997791" y="4294652"/>
              <a:ext cx="280852" cy="275178"/>
            </a:xfrm>
            <a:custGeom>
              <a:avLst/>
              <a:gdLst/>
              <a:ahLst/>
              <a:cxnLst/>
              <a:rect l="l" t="t" r="r" b="b"/>
              <a:pathLst>
                <a:path w="8859" h="8680" extrusionOk="0">
                  <a:moveTo>
                    <a:pt x="1" y="0"/>
                  </a:moveTo>
                  <a:lnTo>
                    <a:pt x="8680" y="8680"/>
                  </a:lnTo>
                  <a:cubicBezTo>
                    <a:pt x="8740" y="8561"/>
                    <a:pt x="8799" y="8430"/>
                    <a:pt x="8859" y="8311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1057423" y="4294652"/>
              <a:ext cx="238593" cy="234060"/>
            </a:xfrm>
            <a:custGeom>
              <a:avLst/>
              <a:gdLst/>
              <a:ahLst/>
              <a:cxnLst/>
              <a:rect l="l" t="t" r="r" b="b"/>
              <a:pathLst>
                <a:path w="7526" h="7383" extrusionOk="0">
                  <a:moveTo>
                    <a:pt x="1" y="0"/>
                  </a:moveTo>
                  <a:lnTo>
                    <a:pt x="7383" y="7382"/>
                  </a:lnTo>
                  <a:cubicBezTo>
                    <a:pt x="7430" y="7251"/>
                    <a:pt x="7478" y="7120"/>
                    <a:pt x="7526" y="698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1116326" y="4294652"/>
              <a:ext cx="194400" cy="190278"/>
            </a:xfrm>
            <a:custGeom>
              <a:avLst/>
              <a:gdLst/>
              <a:ahLst/>
              <a:cxnLst/>
              <a:rect l="l" t="t" r="r" b="b"/>
              <a:pathLst>
                <a:path w="6132" h="6002" extrusionOk="0">
                  <a:moveTo>
                    <a:pt x="0" y="0"/>
                  </a:moveTo>
                  <a:lnTo>
                    <a:pt x="6001" y="6001"/>
                  </a:lnTo>
                  <a:cubicBezTo>
                    <a:pt x="6049" y="5870"/>
                    <a:pt x="6084" y="5739"/>
                    <a:pt x="6132" y="558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1175959" y="4294652"/>
              <a:ext cx="147226" cy="144215"/>
            </a:xfrm>
            <a:custGeom>
              <a:avLst/>
              <a:gdLst/>
              <a:ahLst/>
              <a:cxnLst/>
              <a:rect l="l" t="t" r="r" b="b"/>
              <a:pathLst>
                <a:path w="4644" h="4549" extrusionOk="0">
                  <a:moveTo>
                    <a:pt x="0" y="0"/>
                  </a:moveTo>
                  <a:lnTo>
                    <a:pt x="4537" y="4549"/>
                  </a:lnTo>
                  <a:cubicBezTo>
                    <a:pt x="4584" y="4394"/>
                    <a:pt x="4608" y="4251"/>
                    <a:pt x="4644" y="409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1234830" y="4294652"/>
              <a:ext cx="96661" cy="94378"/>
            </a:xfrm>
            <a:custGeom>
              <a:avLst/>
              <a:gdLst/>
              <a:ahLst/>
              <a:cxnLst/>
              <a:rect l="l" t="t" r="r" b="b"/>
              <a:pathLst>
                <a:path w="3049" h="2977" extrusionOk="0">
                  <a:moveTo>
                    <a:pt x="1" y="0"/>
                  </a:moveTo>
                  <a:lnTo>
                    <a:pt x="2977" y="2977"/>
                  </a:lnTo>
                  <a:cubicBezTo>
                    <a:pt x="3001" y="2834"/>
                    <a:pt x="3037" y="2667"/>
                    <a:pt x="30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1294114" y="4294652"/>
              <a:ext cx="42291" cy="41182"/>
            </a:xfrm>
            <a:custGeom>
              <a:avLst/>
              <a:gdLst/>
              <a:ahLst/>
              <a:cxnLst/>
              <a:rect l="l" t="t" r="r" b="b"/>
              <a:pathLst>
                <a:path w="1334" h="1299" extrusionOk="0">
                  <a:moveTo>
                    <a:pt x="0" y="0"/>
                  </a:moveTo>
                  <a:lnTo>
                    <a:pt x="1298" y="1298"/>
                  </a:lnTo>
                  <a:cubicBezTo>
                    <a:pt x="1310" y="1120"/>
                    <a:pt x="1334" y="953"/>
                    <a:pt x="1334" y="774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29"/>
          <p:cNvSpPr/>
          <p:nvPr/>
        </p:nvSpPr>
        <p:spPr>
          <a:xfrm>
            <a:off x="5" y="4364206"/>
            <a:ext cx="1552500" cy="1552500"/>
          </a:xfrm>
          <a:prstGeom prst="blockArc">
            <a:avLst>
              <a:gd name="adj1" fmla="val 10800000"/>
              <a:gd name="adj2" fmla="val 20830"/>
              <a:gd name="adj3" fmla="val 1586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9"/>
          <p:cNvSpPr/>
          <p:nvPr/>
        </p:nvSpPr>
        <p:spPr>
          <a:xfrm>
            <a:off x="1626075" y="4297700"/>
            <a:ext cx="488400" cy="488400"/>
          </a:xfrm>
          <a:prstGeom prst="donut">
            <a:avLst>
              <a:gd name="adj" fmla="val 2235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29"/>
          <p:cNvGrpSpPr/>
          <p:nvPr/>
        </p:nvGrpSpPr>
        <p:grpSpPr>
          <a:xfrm rot="10800000">
            <a:off x="7972542" y="160321"/>
            <a:ext cx="872660" cy="1401331"/>
            <a:chOff x="4593967" y="1114738"/>
            <a:chExt cx="560439" cy="899962"/>
          </a:xfrm>
        </p:grpSpPr>
        <p:sp>
          <p:nvSpPr>
            <p:cNvPr id="346" name="Google Shape;346;p29"/>
            <p:cNvSpPr/>
            <p:nvPr/>
          </p:nvSpPr>
          <p:spPr>
            <a:xfrm>
              <a:off x="4729631" y="1114738"/>
              <a:ext cx="424775" cy="424775"/>
            </a:xfrm>
            <a:custGeom>
              <a:avLst/>
              <a:gdLst/>
              <a:ahLst/>
              <a:cxnLst/>
              <a:rect l="l" t="t" r="r" b="b"/>
              <a:pathLst>
                <a:path w="16991" h="16991" extrusionOk="0">
                  <a:moveTo>
                    <a:pt x="1" y="1"/>
                  </a:moveTo>
                  <a:lnTo>
                    <a:pt x="1" y="16991"/>
                  </a:lnTo>
                  <a:lnTo>
                    <a:pt x="16991" y="16991"/>
                  </a:lnTo>
                  <a:cubicBezTo>
                    <a:pt x="16991" y="7609"/>
                    <a:pt x="9383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4593967" y="1590200"/>
              <a:ext cx="424475" cy="424500"/>
            </a:xfrm>
            <a:custGeom>
              <a:avLst/>
              <a:gdLst/>
              <a:ahLst/>
              <a:cxnLst/>
              <a:rect l="l" t="t" r="r" b="b"/>
              <a:pathLst>
                <a:path w="16979" h="16980" extrusionOk="0">
                  <a:moveTo>
                    <a:pt x="0" y="1"/>
                  </a:moveTo>
                  <a:lnTo>
                    <a:pt x="0" y="16979"/>
                  </a:lnTo>
                  <a:lnTo>
                    <a:pt x="16978" y="16979"/>
                  </a:lnTo>
                  <a:cubicBezTo>
                    <a:pt x="16966" y="7585"/>
                    <a:pt x="937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9"/>
          <p:cNvGrpSpPr/>
          <p:nvPr/>
        </p:nvGrpSpPr>
        <p:grpSpPr>
          <a:xfrm rot="5400000">
            <a:off x="8353125" y="617267"/>
            <a:ext cx="793952" cy="787820"/>
            <a:chOff x="712817" y="4294652"/>
            <a:chExt cx="623588" cy="618674"/>
          </a:xfrm>
        </p:grpSpPr>
        <p:sp>
          <p:nvSpPr>
            <p:cNvPr id="349" name="Google Shape;349;p29"/>
            <p:cNvSpPr/>
            <p:nvPr/>
          </p:nvSpPr>
          <p:spPr>
            <a:xfrm>
              <a:off x="713578" y="4822340"/>
              <a:ext cx="89116" cy="90986"/>
            </a:xfrm>
            <a:custGeom>
              <a:avLst/>
              <a:gdLst/>
              <a:ahLst/>
              <a:cxnLst/>
              <a:rect l="l" t="t" r="r" b="b"/>
              <a:pathLst>
                <a:path w="2811" h="2870" extrusionOk="0">
                  <a:moveTo>
                    <a:pt x="0" y="0"/>
                  </a:moveTo>
                  <a:lnTo>
                    <a:pt x="0" y="548"/>
                  </a:lnTo>
                  <a:lnTo>
                    <a:pt x="2322" y="2870"/>
                  </a:lnTo>
                  <a:cubicBezTo>
                    <a:pt x="2477" y="2858"/>
                    <a:pt x="2643" y="2846"/>
                    <a:pt x="2810" y="2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713578" y="4762708"/>
              <a:ext cx="138920" cy="142693"/>
            </a:xfrm>
            <a:custGeom>
              <a:avLst/>
              <a:gdLst/>
              <a:ahLst/>
              <a:cxnLst/>
              <a:rect l="l" t="t" r="r" b="b"/>
              <a:pathLst>
                <a:path w="4382" h="4501" extrusionOk="0">
                  <a:moveTo>
                    <a:pt x="0" y="0"/>
                  </a:moveTo>
                  <a:lnTo>
                    <a:pt x="0" y="548"/>
                  </a:lnTo>
                  <a:lnTo>
                    <a:pt x="3941" y="4501"/>
                  </a:lnTo>
                  <a:cubicBezTo>
                    <a:pt x="4084" y="4465"/>
                    <a:pt x="4239" y="4429"/>
                    <a:pt x="4382" y="43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713578" y="4703805"/>
              <a:ext cx="185745" cy="189898"/>
            </a:xfrm>
            <a:custGeom>
              <a:avLst/>
              <a:gdLst/>
              <a:ahLst/>
              <a:cxnLst/>
              <a:rect l="l" t="t" r="r" b="b"/>
              <a:pathLst>
                <a:path w="5859" h="5990" extrusionOk="0">
                  <a:moveTo>
                    <a:pt x="0" y="1"/>
                  </a:moveTo>
                  <a:lnTo>
                    <a:pt x="12" y="13"/>
                  </a:lnTo>
                  <a:lnTo>
                    <a:pt x="12" y="13"/>
                  </a:lnTo>
                  <a:lnTo>
                    <a:pt x="12" y="1"/>
                  </a:lnTo>
                  <a:close/>
                  <a:moveTo>
                    <a:pt x="12" y="13"/>
                  </a:moveTo>
                  <a:lnTo>
                    <a:pt x="12" y="548"/>
                  </a:lnTo>
                  <a:lnTo>
                    <a:pt x="5441" y="5990"/>
                  </a:lnTo>
                  <a:cubicBezTo>
                    <a:pt x="5572" y="5954"/>
                    <a:pt x="5727" y="5906"/>
                    <a:pt x="5858" y="5870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713578" y="4644553"/>
              <a:ext cx="229526" cy="234440"/>
            </a:xfrm>
            <a:custGeom>
              <a:avLst/>
              <a:gdLst/>
              <a:ahLst/>
              <a:cxnLst/>
              <a:rect l="l" t="t" r="r" b="b"/>
              <a:pathLst>
                <a:path w="7240" h="7395" extrusionOk="0">
                  <a:moveTo>
                    <a:pt x="0" y="0"/>
                  </a:moveTo>
                  <a:lnTo>
                    <a:pt x="0" y="548"/>
                  </a:lnTo>
                  <a:lnTo>
                    <a:pt x="6846" y="7394"/>
                  </a:lnTo>
                  <a:cubicBezTo>
                    <a:pt x="6977" y="7347"/>
                    <a:pt x="7108" y="7287"/>
                    <a:pt x="7239" y="7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713197" y="4585301"/>
              <a:ext cx="271056" cy="276699"/>
            </a:xfrm>
            <a:custGeom>
              <a:avLst/>
              <a:gdLst/>
              <a:ahLst/>
              <a:cxnLst/>
              <a:rect l="l" t="t" r="r" b="b"/>
              <a:pathLst>
                <a:path w="8550" h="8728" extrusionOk="0">
                  <a:moveTo>
                    <a:pt x="0" y="0"/>
                  </a:moveTo>
                  <a:lnTo>
                    <a:pt x="0" y="548"/>
                  </a:lnTo>
                  <a:lnTo>
                    <a:pt x="8180" y="8727"/>
                  </a:lnTo>
                  <a:cubicBezTo>
                    <a:pt x="8299" y="8668"/>
                    <a:pt x="8430" y="8608"/>
                    <a:pt x="8549" y="854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712817" y="4526017"/>
              <a:ext cx="309924" cy="315598"/>
            </a:xfrm>
            <a:custGeom>
              <a:avLst/>
              <a:gdLst/>
              <a:ahLst/>
              <a:cxnLst/>
              <a:rect l="l" t="t" r="r" b="b"/>
              <a:pathLst>
                <a:path w="9776" h="9955" extrusionOk="0">
                  <a:moveTo>
                    <a:pt x="0" y="1"/>
                  </a:moveTo>
                  <a:lnTo>
                    <a:pt x="0" y="537"/>
                  </a:lnTo>
                  <a:lnTo>
                    <a:pt x="9418" y="9954"/>
                  </a:lnTo>
                  <a:cubicBezTo>
                    <a:pt x="9549" y="9895"/>
                    <a:pt x="9656" y="9835"/>
                    <a:pt x="9776" y="976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713578" y="4467145"/>
              <a:ext cx="345779" cy="352944"/>
            </a:xfrm>
            <a:custGeom>
              <a:avLst/>
              <a:gdLst/>
              <a:ahLst/>
              <a:cxnLst/>
              <a:rect l="l" t="t" r="r" b="b"/>
              <a:pathLst>
                <a:path w="10907" h="11133" extrusionOk="0">
                  <a:moveTo>
                    <a:pt x="0" y="0"/>
                  </a:moveTo>
                  <a:lnTo>
                    <a:pt x="0" y="548"/>
                  </a:lnTo>
                  <a:lnTo>
                    <a:pt x="10573" y="11133"/>
                  </a:lnTo>
                  <a:cubicBezTo>
                    <a:pt x="10680" y="11049"/>
                    <a:pt x="10799" y="10978"/>
                    <a:pt x="10906" y="109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713578" y="4407513"/>
              <a:ext cx="380493" cy="388419"/>
            </a:xfrm>
            <a:custGeom>
              <a:avLst/>
              <a:gdLst/>
              <a:ahLst/>
              <a:cxnLst/>
              <a:rect l="l" t="t" r="r" b="b"/>
              <a:pathLst>
                <a:path w="12002" h="12252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572"/>
                  </a:lnTo>
                  <a:lnTo>
                    <a:pt x="11692" y="12252"/>
                  </a:lnTo>
                  <a:cubicBezTo>
                    <a:pt x="11799" y="12180"/>
                    <a:pt x="11907" y="12085"/>
                    <a:pt x="12002" y="12014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712817" y="4348610"/>
              <a:ext cx="413337" cy="420914"/>
            </a:xfrm>
            <a:custGeom>
              <a:avLst/>
              <a:gdLst/>
              <a:ahLst/>
              <a:cxnLst/>
              <a:rect l="l" t="t" r="r" b="b"/>
              <a:pathLst>
                <a:path w="13038" h="13277" extrusionOk="0">
                  <a:moveTo>
                    <a:pt x="0" y="1"/>
                  </a:moveTo>
                  <a:lnTo>
                    <a:pt x="0" y="537"/>
                  </a:lnTo>
                  <a:lnTo>
                    <a:pt x="12740" y="13276"/>
                  </a:lnTo>
                  <a:cubicBezTo>
                    <a:pt x="12847" y="13205"/>
                    <a:pt x="12954" y="13110"/>
                    <a:pt x="13038" y="130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713578" y="4294652"/>
              <a:ext cx="443550" cy="446561"/>
            </a:xfrm>
            <a:custGeom>
              <a:avLst/>
              <a:gdLst/>
              <a:ahLst/>
              <a:cxnLst/>
              <a:rect l="l" t="t" r="r" b="b"/>
              <a:pathLst>
                <a:path w="13991" h="14086" extrusionOk="0">
                  <a:moveTo>
                    <a:pt x="0" y="0"/>
                  </a:moveTo>
                  <a:lnTo>
                    <a:pt x="0" y="381"/>
                  </a:lnTo>
                  <a:lnTo>
                    <a:pt x="13704" y="14085"/>
                  </a:lnTo>
                  <a:cubicBezTo>
                    <a:pt x="13812" y="13990"/>
                    <a:pt x="13895" y="13907"/>
                    <a:pt x="13990" y="1381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761131" y="4294652"/>
              <a:ext cx="424655" cy="416729"/>
            </a:xfrm>
            <a:custGeom>
              <a:avLst/>
              <a:gdLst/>
              <a:ahLst/>
              <a:cxnLst/>
              <a:rect l="l" t="t" r="r" b="b"/>
              <a:pathLst>
                <a:path w="13395" h="13145" extrusionOk="0">
                  <a:moveTo>
                    <a:pt x="0" y="0"/>
                  </a:moveTo>
                  <a:lnTo>
                    <a:pt x="13145" y="13145"/>
                  </a:lnTo>
                  <a:cubicBezTo>
                    <a:pt x="13228" y="13038"/>
                    <a:pt x="13300" y="12954"/>
                    <a:pt x="13395" y="1284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820003" y="4294652"/>
              <a:ext cx="391462" cy="384266"/>
            </a:xfrm>
            <a:custGeom>
              <a:avLst/>
              <a:gdLst/>
              <a:ahLst/>
              <a:cxnLst/>
              <a:rect l="l" t="t" r="r" b="b"/>
              <a:pathLst>
                <a:path w="12348" h="12121" extrusionOk="0">
                  <a:moveTo>
                    <a:pt x="1" y="0"/>
                  </a:moveTo>
                  <a:lnTo>
                    <a:pt x="12121" y="12121"/>
                  </a:lnTo>
                  <a:cubicBezTo>
                    <a:pt x="12205" y="12014"/>
                    <a:pt x="12276" y="11907"/>
                    <a:pt x="12348" y="1179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879667" y="4294652"/>
              <a:ext cx="356717" cy="349932"/>
            </a:xfrm>
            <a:custGeom>
              <a:avLst/>
              <a:gdLst/>
              <a:ahLst/>
              <a:cxnLst/>
              <a:rect l="l" t="t" r="r" b="b"/>
              <a:pathLst>
                <a:path w="11252" h="11038" extrusionOk="0">
                  <a:moveTo>
                    <a:pt x="0" y="0"/>
                  </a:moveTo>
                  <a:lnTo>
                    <a:pt x="11025" y="11037"/>
                  </a:lnTo>
                  <a:cubicBezTo>
                    <a:pt x="11097" y="10930"/>
                    <a:pt x="11168" y="10811"/>
                    <a:pt x="11251" y="1070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938919" y="4294652"/>
              <a:ext cx="319720" cy="313316"/>
            </a:xfrm>
            <a:custGeom>
              <a:avLst/>
              <a:gdLst/>
              <a:ahLst/>
              <a:cxnLst/>
              <a:rect l="l" t="t" r="r" b="b"/>
              <a:pathLst>
                <a:path w="10085" h="9883" extrusionOk="0">
                  <a:moveTo>
                    <a:pt x="0" y="0"/>
                  </a:moveTo>
                  <a:lnTo>
                    <a:pt x="9883" y="9882"/>
                  </a:lnTo>
                  <a:cubicBezTo>
                    <a:pt x="9954" y="9787"/>
                    <a:pt x="10013" y="9668"/>
                    <a:pt x="10085" y="9549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997791" y="4294652"/>
              <a:ext cx="280852" cy="275178"/>
            </a:xfrm>
            <a:custGeom>
              <a:avLst/>
              <a:gdLst/>
              <a:ahLst/>
              <a:cxnLst/>
              <a:rect l="l" t="t" r="r" b="b"/>
              <a:pathLst>
                <a:path w="8859" h="8680" extrusionOk="0">
                  <a:moveTo>
                    <a:pt x="1" y="0"/>
                  </a:moveTo>
                  <a:lnTo>
                    <a:pt x="8680" y="8680"/>
                  </a:lnTo>
                  <a:cubicBezTo>
                    <a:pt x="8740" y="8561"/>
                    <a:pt x="8799" y="8430"/>
                    <a:pt x="8859" y="8311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1057423" y="4294652"/>
              <a:ext cx="238593" cy="234060"/>
            </a:xfrm>
            <a:custGeom>
              <a:avLst/>
              <a:gdLst/>
              <a:ahLst/>
              <a:cxnLst/>
              <a:rect l="l" t="t" r="r" b="b"/>
              <a:pathLst>
                <a:path w="7526" h="7383" extrusionOk="0">
                  <a:moveTo>
                    <a:pt x="1" y="0"/>
                  </a:moveTo>
                  <a:lnTo>
                    <a:pt x="7383" y="7382"/>
                  </a:lnTo>
                  <a:cubicBezTo>
                    <a:pt x="7430" y="7251"/>
                    <a:pt x="7478" y="7120"/>
                    <a:pt x="7526" y="698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1116326" y="4294652"/>
              <a:ext cx="194400" cy="190278"/>
            </a:xfrm>
            <a:custGeom>
              <a:avLst/>
              <a:gdLst/>
              <a:ahLst/>
              <a:cxnLst/>
              <a:rect l="l" t="t" r="r" b="b"/>
              <a:pathLst>
                <a:path w="6132" h="6002" extrusionOk="0">
                  <a:moveTo>
                    <a:pt x="0" y="0"/>
                  </a:moveTo>
                  <a:lnTo>
                    <a:pt x="6001" y="6001"/>
                  </a:lnTo>
                  <a:cubicBezTo>
                    <a:pt x="6049" y="5870"/>
                    <a:pt x="6084" y="5739"/>
                    <a:pt x="6132" y="558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1175959" y="4294652"/>
              <a:ext cx="147226" cy="144215"/>
            </a:xfrm>
            <a:custGeom>
              <a:avLst/>
              <a:gdLst/>
              <a:ahLst/>
              <a:cxnLst/>
              <a:rect l="l" t="t" r="r" b="b"/>
              <a:pathLst>
                <a:path w="4644" h="4549" extrusionOk="0">
                  <a:moveTo>
                    <a:pt x="0" y="0"/>
                  </a:moveTo>
                  <a:lnTo>
                    <a:pt x="4537" y="4549"/>
                  </a:lnTo>
                  <a:cubicBezTo>
                    <a:pt x="4584" y="4394"/>
                    <a:pt x="4608" y="4251"/>
                    <a:pt x="4644" y="409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1234830" y="4294652"/>
              <a:ext cx="96661" cy="94378"/>
            </a:xfrm>
            <a:custGeom>
              <a:avLst/>
              <a:gdLst/>
              <a:ahLst/>
              <a:cxnLst/>
              <a:rect l="l" t="t" r="r" b="b"/>
              <a:pathLst>
                <a:path w="3049" h="2977" extrusionOk="0">
                  <a:moveTo>
                    <a:pt x="1" y="0"/>
                  </a:moveTo>
                  <a:lnTo>
                    <a:pt x="2977" y="2977"/>
                  </a:lnTo>
                  <a:cubicBezTo>
                    <a:pt x="3001" y="2834"/>
                    <a:pt x="3037" y="2667"/>
                    <a:pt x="30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1294114" y="4294652"/>
              <a:ext cx="42291" cy="41182"/>
            </a:xfrm>
            <a:custGeom>
              <a:avLst/>
              <a:gdLst/>
              <a:ahLst/>
              <a:cxnLst/>
              <a:rect l="l" t="t" r="r" b="b"/>
              <a:pathLst>
                <a:path w="1334" h="1299" extrusionOk="0">
                  <a:moveTo>
                    <a:pt x="0" y="0"/>
                  </a:moveTo>
                  <a:lnTo>
                    <a:pt x="1298" y="1298"/>
                  </a:lnTo>
                  <a:cubicBezTo>
                    <a:pt x="1310" y="1120"/>
                    <a:pt x="1334" y="953"/>
                    <a:pt x="1334" y="774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29"/>
          <p:cNvSpPr/>
          <p:nvPr/>
        </p:nvSpPr>
        <p:spPr>
          <a:xfrm>
            <a:off x="1231455" y="357788"/>
            <a:ext cx="450300" cy="450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9"/>
          <p:cNvSpPr/>
          <p:nvPr/>
        </p:nvSpPr>
        <p:spPr>
          <a:xfrm>
            <a:off x="8259542" y="3297770"/>
            <a:ext cx="1193700" cy="1193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9"/>
          <p:cNvSpPr/>
          <p:nvPr/>
        </p:nvSpPr>
        <p:spPr>
          <a:xfrm rot="5400000">
            <a:off x="8086064" y="4096699"/>
            <a:ext cx="689400" cy="689400"/>
          </a:xfrm>
          <a:prstGeom prst="blockArc">
            <a:avLst>
              <a:gd name="adj1" fmla="val 10800000"/>
              <a:gd name="adj2" fmla="val 20830"/>
              <a:gd name="adj3" fmla="val 158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9"/>
          <p:cNvSpPr/>
          <p:nvPr/>
        </p:nvSpPr>
        <p:spPr>
          <a:xfrm>
            <a:off x="713250" y="841675"/>
            <a:ext cx="339000" cy="339000"/>
          </a:xfrm>
          <a:prstGeom prst="donut">
            <a:avLst>
              <a:gd name="adj" fmla="val 2235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9"/>
          <p:cNvSpPr/>
          <p:nvPr/>
        </p:nvSpPr>
        <p:spPr>
          <a:xfrm rot="5400000">
            <a:off x="27" y="-29"/>
            <a:ext cx="660950" cy="660989"/>
          </a:xfrm>
          <a:custGeom>
            <a:avLst/>
            <a:gdLst/>
            <a:ahLst/>
            <a:cxnLst/>
            <a:rect l="l" t="t" r="r" b="b"/>
            <a:pathLst>
              <a:path w="16979" h="16980" extrusionOk="0">
                <a:moveTo>
                  <a:pt x="0" y="1"/>
                </a:moveTo>
                <a:lnTo>
                  <a:pt x="0" y="16979"/>
                </a:lnTo>
                <a:lnTo>
                  <a:pt x="16978" y="16979"/>
                </a:lnTo>
                <a:cubicBezTo>
                  <a:pt x="16966" y="7585"/>
                  <a:pt x="9370" y="1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55;p33"/>
          <p:cNvSpPr txBox="1">
            <a:spLocks/>
          </p:cNvSpPr>
          <p:nvPr/>
        </p:nvSpPr>
        <p:spPr>
          <a:xfrm>
            <a:off x="2707586" y="3046953"/>
            <a:ext cx="4672500" cy="1152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None/>
              <a:defRPr sz="1400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l"/>
            <a:endParaRPr lang="en-US" sz="1600" b="1" dirty="0" smtClean="0">
              <a:hlinkClick r:id="rId3"/>
            </a:endParaRPr>
          </a:p>
          <a:p>
            <a:pPr marL="0" indent="0" algn="l"/>
            <a:r>
              <a:rPr lang="en-US" sz="1200" b="1" dirty="0" smtClean="0">
                <a:solidFill>
                  <a:srgbClr val="00B050"/>
                </a:solidFill>
                <a:hlinkClick r:id="rId3"/>
              </a:rPr>
              <a:t>www.esf.bg</a:t>
            </a:r>
            <a:endParaRPr lang="en-US" sz="1200" b="1" dirty="0" smtClean="0">
              <a:solidFill>
                <a:srgbClr val="00B050"/>
              </a:solidFill>
            </a:endParaRPr>
          </a:p>
          <a:p>
            <a:pPr marL="0" indent="0" algn="l"/>
            <a:endParaRPr lang="en-US" sz="1200" b="1" dirty="0" smtClean="0">
              <a:solidFill>
                <a:srgbClr val="00B050"/>
              </a:solidFill>
              <a:hlinkClick r:id="rId4"/>
            </a:endParaRPr>
          </a:p>
          <a:p>
            <a:pPr marL="0" indent="0" algn="l"/>
            <a:r>
              <a:rPr lang="en-US" sz="1200" b="1" dirty="0" smtClean="0">
                <a:solidFill>
                  <a:srgbClr val="00B050"/>
                </a:solidFill>
                <a:hlinkClick r:id="rId4"/>
              </a:rPr>
              <a:t>https://www.facebook.com/ophrd.government.bg</a:t>
            </a:r>
            <a:endParaRPr lang="en-US" sz="1200" b="1" dirty="0" smtClean="0">
              <a:solidFill>
                <a:srgbClr val="00B050"/>
              </a:solidFill>
            </a:endParaRPr>
          </a:p>
          <a:p>
            <a:pPr marL="0" indent="0" algn="l"/>
            <a:endParaRPr lang="en-US" sz="1200" b="1" dirty="0" smtClean="0">
              <a:solidFill>
                <a:srgbClr val="00B050"/>
              </a:solidFill>
            </a:endParaRPr>
          </a:p>
          <a:p>
            <a:pPr marL="0" indent="0" algn="l"/>
            <a:r>
              <a:rPr lang="en-US" sz="1200" b="1" dirty="0" smtClean="0">
                <a:solidFill>
                  <a:srgbClr val="00B050"/>
                </a:solidFill>
              </a:rPr>
              <a:t>02/ 8119 600</a:t>
            </a:r>
          </a:p>
          <a:p>
            <a:pPr marL="0" indent="0" algn="l"/>
            <a:endParaRPr lang="en-US" sz="1200" b="1" dirty="0" smtClean="0">
              <a:solidFill>
                <a:srgbClr val="00B050"/>
              </a:solidFill>
            </a:endParaRPr>
          </a:p>
          <a:p>
            <a:pPr marL="0" indent="0" algn="l"/>
            <a:r>
              <a:rPr lang="en-US" sz="1200" b="1" dirty="0" smtClean="0">
                <a:solidFill>
                  <a:srgbClr val="00B050"/>
                </a:solidFill>
              </a:rPr>
              <a:t>efipp@mlsp.government.bg</a:t>
            </a:r>
          </a:p>
          <a:p>
            <a:pPr marL="0" indent="0" algn="l"/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72911" y="2868458"/>
            <a:ext cx="359695" cy="365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7114" y="3315448"/>
            <a:ext cx="295864" cy="295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12198" y="3692510"/>
            <a:ext cx="289601" cy="299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36011" y="4102284"/>
            <a:ext cx="292237" cy="29223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4" y="36384"/>
            <a:ext cx="843908" cy="8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2"/>
          <p:cNvGrpSpPr/>
          <p:nvPr/>
        </p:nvGrpSpPr>
        <p:grpSpPr>
          <a:xfrm>
            <a:off x="7247984" y="-152422"/>
            <a:ext cx="3821581" cy="1485355"/>
            <a:chOff x="1631450" y="1329750"/>
            <a:chExt cx="1601400" cy="622425"/>
          </a:xfrm>
        </p:grpSpPr>
        <p:sp>
          <p:nvSpPr>
            <p:cNvPr id="575" name="Google Shape;575;p32"/>
            <p:cNvSpPr/>
            <p:nvPr/>
          </p:nvSpPr>
          <p:spPr>
            <a:xfrm>
              <a:off x="163145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167400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8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96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1716875" y="13297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0" y="24790"/>
                  </a:lnTo>
                  <a:lnTo>
                    <a:pt x="107" y="24885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175942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96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180170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1844275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188682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19297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84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197195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01452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1" y="24789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205710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209965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214252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95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18507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222765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108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2269925" y="1330050"/>
              <a:ext cx="622425" cy="622125"/>
            </a:xfrm>
            <a:custGeom>
              <a:avLst/>
              <a:gdLst/>
              <a:ahLst/>
              <a:cxnLst/>
              <a:rect l="l" t="t" r="r" b="b"/>
              <a:pathLst>
                <a:path w="24897" h="24885" extrusionOk="0">
                  <a:moveTo>
                    <a:pt x="24789" y="1"/>
                  </a:moveTo>
                  <a:lnTo>
                    <a:pt x="0" y="24778"/>
                  </a:lnTo>
                  <a:lnTo>
                    <a:pt x="107" y="24885"/>
                  </a:lnTo>
                  <a:lnTo>
                    <a:pt x="24896" y="96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231247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89" y="1"/>
                  </a:moveTo>
                  <a:lnTo>
                    <a:pt x="1" y="24789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235535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23979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244047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108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2482750" y="1330050"/>
              <a:ext cx="622400" cy="622125"/>
            </a:xfrm>
            <a:custGeom>
              <a:avLst/>
              <a:gdLst/>
              <a:ahLst/>
              <a:cxnLst/>
              <a:rect l="l" t="t" r="r" b="b"/>
              <a:pathLst>
                <a:path w="24896" h="24885" extrusionOk="0">
                  <a:moveTo>
                    <a:pt x="24789" y="1"/>
                  </a:moveTo>
                  <a:lnTo>
                    <a:pt x="0" y="24778"/>
                  </a:lnTo>
                  <a:lnTo>
                    <a:pt x="107" y="24885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25256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89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2568175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2610425" y="1330050"/>
              <a:ext cx="622425" cy="622125"/>
            </a:xfrm>
            <a:custGeom>
              <a:avLst/>
              <a:gdLst/>
              <a:ahLst/>
              <a:cxnLst/>
              <a:rect l="l" t="t" r="r" b="b"/>
              <a:pathLst>
                <a:path w="24897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97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" name="Google Shape;599;p32"/>
          <p:cNvSpPr/>
          <p:nvPr/>
        </p:nvSpPr>
        <p:spPr>
          <a:xfrm rot="-7253496">
            <a:off x="-524148" y="3702395"/>
            <a:ext cx="1552544" cy="1552544"/>
          </a:xfrm>
          <a:prstGeom prst="blockArc">
            <a:avLst>
              <a:gd name="adj1" fmla="val 10800000"/>
              <a:gd name="adj2" fmla="val 20830"/>
              <a:gd name="adj3" fmla="val 158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2"/>
          <p:cNvSpPr/>
          <p:nvPr/>
        </p:nvSpPr>
        <p:spPr>
          <a:xfrm>
            <a:off x="3391350" y="1714375"/>
            <a:ext cx="2361300" cy="2630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01" name="Google Shape;601;p32"/>
          <p:cNvSpPr/>
          <p:nvPr/>
        </p:nvSpPr>
        <p:spPr>
          <a:xfrm>
            <a:off x="3391350" y="1714375"/>
            <a:ext cx="2361300" cy="633600"/>
          </a:xfrm>
          <a:prstGeom prst="roundRect">
            <a:avLst>
              <a:gd name="adj" fmla="val 2823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02" name="Google Shape;602;p32"/>
          <p:cNvSpPr/>
          <p:nvPr/>
        </p:nvSpPr>
        <p:spPr>
          <a:xfrm>
            <a:off x="6069450" y="1714375"/>
            <a:ext cx="2361300" cy="2630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03" name="Google Shape;603;p32"/>
          <p:cNvSpPr/>
          <p:nvPr/>
        </p:nvSpPr>
        <p:spPr>
          <a:xfrm>
            <a:off x="6069450" y="1714375"/>
            <a:ext cx="2361300" cy="633600"/>
          </a:xfrm>
          <a:prstGeom prst="roundRect">
            <a:avLst>
              <a:gd name="adj" fmla="val 2823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04" name="Google Shape;604;p32"/>
          <p:cNvSpPr txBox="1">
            <a:spLocks noGrp="1"/>
          </p:cNvSpPr>
          <p:nvPr>
            <p:ph type="subTitle" idx="5"/>
          </p:nvPr>
        </p:nvSpPr>
        <p:spPr>
          <a:xfrm>
            <a:off x="6163500" y="2604706"/>
            <a:ext cx="21732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Подобряване</a:t>
            </a:r>
            <a:endParaRPr dirty="0"/>
          </a:p>
        </p:txBody>
      </p:sp>
      <p:sp>
        <p:nvSpPr>
          <p:cNvPr id="605" name="Google Shape;605;p32"/>
          <p:cNvSpPr txBox="1">
            <a:spLocks noGrp="1"/>
          </p:cNvSpPr>
          <p:nvPr>
            <p:ph type="subTitle" idx="6"/>
          </p:nvPr>
        </p:nvSpPr>
        <p:spPr>
          <a:xfrm>
            <a:off x="6163500" y="3017227"/>
            <a:ext cx="21732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bg-BG" dirty="0" smtClean="0"/>
              <a:t>качеството </a:t>
            </a:r>
            <a:r>
              <a:rPr lang="bg-BG" dirty="0"/>
              <a:t>на живот в контекста на Европейската гаранция за </a:t>
            </a:r>
            <a:r>
              <a:rPr lang="bg-BG" dirty="0" smtClean="0"/>
              <a:t>детето</a:t>
            </a:r>
            <a:endParaRPr dirty="0"/>
          </a:p>
        </p:txBody>
      </p:sp>
      <p:sp>
        <p:nvSpPr>
          <p:cNvPr id="606" name="Google Shape;606;p32"/>
          <p:cNvSpPr/>
          <p:nvPr/>
        </p:nvSpPr>
        <p:spPr>
          <a:xfrm>
            <a:off x="713250" y="1714375"/>
            <a:ext cx="2361300" cy="2630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07" name="Google Shape;607;p32"/>
          <p:cNvSpPr/>
          <p:nvPr/>
        </p:nvSpPr>
        <p:spPr>
          <a:xfrm>
            <a:off x="713250" y="1714375"/>
            <a:ext cx="2361300" cy="633600"/>
          </a:xfrm>
          <a:prstGeom prst="roundRect">
            <a:avLst>
              <a:gd name="adj" fmla="val 282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08" name="Google Shape;608;p32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Цели на процедурата</a:t>
            </a:r>
            <a:endParaRPr dirty="0"/>
          </a:p>
        </p:txBody>
      </p:sp>
      <p:sp>
        <p:nvSpPr>
          <p:cNvPr id="609" name="Google Shape;609;p32"/>
          <p:cNvSpPr txBox="1">
            <a:spLocks noGrp="1"/>
          </p:cNvSpPr>
          <p:nvPr>
            <p:ph type="subTitle" idx="3"/>
          </p:nvPr>
        </p:nvSpPr>
        <p:spPr>
          <a:xfrm>
            <a:off x="3485400" y="2604706"/>
            <a:ext cx="21732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Намаляване</a:t>
            </a:r>
            <a:endParaRPr dirty="0"/>
          </a:p>
        </p:txBody>
      </p:sp>
      <p:sp>
        <p:nvSpPr>
          <p:cNvPr id="610" name="Google Shape;610;p32"/>
          <p:cNvSpPr txBox="1">
            <a:spLocks noGrp="1"/>
          </p:cNvSpPr>
          <p:nvPr>
            <p:ph type="subTitle" idx="1"/>
          </p:nvPr>
        </p:nvSpPr>
        <p:spPr>
          <a:xfrm>
            <a:off x="807300" y="2604706"/>
            <a:ext cx="21732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Превенция</a:t>
            </a:r>
            <a:endParaRPr dirty="0"/>
          </a:p>
        </p:txBody>
      </p:sp>
      <p:sp>
        <p:nvSpPr>
          <p:cNvPr id="611" name="Google Shape;611;p32"/>
          <p:cNvSpPr txBox="1">
            <a:spLocks noGrp="1"/>
          </p:cNvSpPr>
          <p:nvPr>
            <p:ph type="subTitle" idx="2"/>
          </p:nvPr>
        </p:nvSpPr>
        <p:spPr>
          <a:xfrm>
            <a:off x="807300" y="3017227"/>
            <a:ext cx="21732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smtClean="0"/>
              <a:t>рисковете </a:t>
            </a:r>
            <a:r>
              <a:rPr lang="ru-RU" dirty="0"/>
              <a:t>от изоставяне на детето</a:t>
            </a:r>
            <a:endParaRPr dirty="0"/>
          </a:p>
        </p:txBody>
      </p:sp>
      <p:grpSp>
        <p:nvGrpSpPr>
          <p:cNvPr id="612" name="Google Shape;612;p32"/>
          <p:cNvGrpSpPr/>
          <p:nvPr/>
        </p:nvGrpSpPr>
        <p:grpSpPr>
          <a:xfrm>
            <a:off x="1718619" y="1858734"/>
            <a:ext cx="350566" cy="344869"/>
            <a:chOff x="4210933" y="2926777"/>
            <a:chExt cx="280072" cy="275520"/>
          </a:xfrm>
        </p:grpSpPr>
        <p:sp>
          <p:nvSpPr>
            <p:cNvPr id="613" name="Google Shape;613;p32"/>
            <p:cNvSpPr/>
            <p:nvPr/>
          </p:nvSpPr>
          <p:spPr>
            <a:xfrm>
              <a:off x="4490623" y="2970352"/>
              <a:ext cx="32" cy="41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4489859" y="296958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4210933" y="2944952"/>
              <a:ext cx="280072" cy="257346"/>
            </a:xfrm>
            <a:custGeom>
              <a:avLst/>
              <a:gdLst/>
              <a:ahLst/>
              <a:cxnLst/>
              <a:rect l="l" t="t" r="r" b="b"/>
              <a:pathLst>
                <a:path w="8799" h="8085" extrusionOk="0">
                  <a:moveTo>
                    <a:pt x="7549" y="620"/>
                  </a:moveTo>
                  <a:lnTo>
                    <a:pt x="6596" y="6382"/>
                  </a:lnTo>
                  <a:lnTo>
                    <a:pt x="6596" y="620"/>
                  </a:lnTo>
                  <a:close/>
                  <a:moveTo>
                    <a:pt x="4965" y="1"/>
                  </a:moveTo>
                  <a:cubicBezTo>
                    <a:pt x="4894" y="1"/>
                    <a:pt x="4834" y="60"/>
                    <a:pt x="4834" y="143"/>
                  </a:cubicBezTo>
                  <a:cubicBezTo>
                    <a:pt x="4834" y="215"/>
                    <a:pt x="4894" y="274"/>
                    <a:pt x="4965" y="274"/>
                  </a:cubicBezTo>
                  <a:lnTo>
                    <a:pt x="6322" y="274"/>
                  </a:lnTo>
                  <a:lnTo>
                    <a:pt x="6322" y="7835"/>
                  </a:lnTo>
                  <a:lnTo>
                    <a:pt x="262" y="7835"/>
                  </a:lnTo>
                  <a:lnTo>
                    <a:pt x="262" y="7192"/>
                  </a:lnTo>
                  <a:cubicBezTo>
                    <a:pt x="262" y="7121"/>
                    <a:pt x="203" y="7061"/>
                    <a:pt x="131" y="7061"/>
                  </a:cubicBezTo>
                  <a:cubicBezTo>
                    <a:pt x="60" y="7061"/>
                    <a:pt x="0" y="7121"/>
                    <a:pt x="0" y="7192"/>
                  </a:cubicBezTo>
                  <a:lnTo>
                    <a:pt x="0" y="7954"/>
                  </a:lnTo>
                  <a:cubicBezTo>
                    <a:pt x="0" y="8025"/>
                    <a:pt x="60" y="8085"/>
                    <a:pt x="131" y="8085"/>
                  </a:cubicBezTo>
                  <a:lnTo>
                    <a:pt x="6465" y="8085"/>
                  </a:lnTo>
                  <a:cubicBezTo>
                    <a:pt x="6525" y="8085"/>
                    <a:pt x="6561" y="8037"/>
                    <a:pt x="6584" y="8002"/>
                  </a:cubicBezTo>
                  <a:lnTo>
                    <a:pt x="7906" y="3715"/>
                  </a:lnTo>
                  <a:cubicBezTo>
                    <a:pt x="7918" y="3632"/>
                    <a:pt x="7882" y="3572"/>
                    <a:pt x="7811" y="3549"/>
                  </a:cubicBezTo>
                  <a:cubicBezTo>
                    <a:pt x="7799" y="3547"/>
                    <a:pt x="7788" y="3546"/>
                    <a:pt x="7777" y="3546"/>
                  </a:cubicBezTo>
                  <a:cubicBezTo>
                    <a:pt x="7721" y="3546"/>
                    <a:pt x="7674" y="3572"/>
                    <a:pt x="7644" y="3632"/>
                  </a:cubicBezTo>
                  <a:lnTo>
                    <a:pt x="6870" y="6132"/>
                  </a:lnTo>
                  <a:lnTo>
                    <a:pt x="7727" y="989"/>
                  </a:lnTo>
                  <a:lnTo>
                    <a:pt x="8466" y="989"/>
                  </a:lnTo>
                  <a:lnTo>
                    <a:pt x="7799" y="3144"/>
                  </a:lnTo>
                  <a:cubicBezTo>
                    <a:pt x="7787" y="3215"/>
                    <a:pt x="7811" y="3275"/>
                    <a:pt x="7882" y="3311"/>
                  </a:cubicBezTo>
                  <a:lnTo>
                    <a:pt x="7930" y="3311"/>
                  </a:lnTo>
                  <a:cubicBezTo>
                    <a:pt x="7989" y="3311"/>
                    <a:pt x="8037" y="3275"/>
                    <a:pt x="8049" y="3215"/>
                  </a:cubicBezTo>
                  <a:lnTo>
                    <a:pt x="8763" y="894"/>
                  </a:lnTo>
                  <a:cubicBezTo>
                    <a:pt x="8799" y="870"/>
                    <a:pt x="8799" y="822"/>
                    <a:pt x="8763" y="798"/>
                  </a:cubicBezTo>
                  <a:cubicBezTo>
                    <a:pt x="8739" y="763"/>
                    <a:pt x="8704" y="739"/>
                    <a:pt x="8668" y="739"/>
                  </a:cubicBezTo>
                  <a:lnTo>
                    <a:pt x="7787" y="739"/>
                  </a:lnTo>
                  <a:lnTo>
                    <a:pt x="7835" y="501"/>
                  </a:lnTo>
                  <a:cubicBezTo>
                    <a:pt x="7835" y="453"/>
                    <a:pt x="7835" y="417"/>
                    <a:pt x="7799" y="394"/>
                  </a:cubicBezTo>
                  <a:cubicBezTo>
                    <a:pt x="7763" y="358"/>
                    <a:pt x="7739" y="346"/>
                    <a:pt x="7692" y="346"/>
                  </a:cubicBezTo>
                  <a:lnTo>
                    <a:pt x="6596" y="346"/>
                  </a:lnTo>
                  <a:lnTo>
                    <a:pt x="6596" y="143"/>
                  </a:lnTo>
                  <a:cubicBezTo>
                    <a:pt x="6596" y="60"/>
                    <a:pt x="6537" y="1"/>
                    <a:pt x="6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4212047" y="2926777"/>
              <a:ext cx="144826" cy="234619"/>
            </a:xfrm>
            <a:custGeom>
              <a:avLst/>
              <a:gdLst/>
              <a:ahLst/>
              <a:cxnLst/>
              <a:rect l="l" t="t" r="r" b="b"/>
              <a:pathLst>
                <a:path w="4550" h="7371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7239"/>
                  </a:lnTo>
                  <a:cubicBezTo>
                    <a:pt x="1" y="7311"/>
                    <a:pt x="60" y="7370"/>
                    <a:pt x="132" y="7370"/>
                  </a:cubicBezTo>
                  <a:cubicBezTo>
                    <a:pt x="203" y="7370"/>
                    <a:pt x="263" y="7311"/>
                    <a:pt x="263" y="7239"/>
                  </a:cubicBezTo>
                  <a:lnTo>
                    <a:pt x="263" y="262"/>
                  </a:lnTo>
                  <a:lnTo>
                    <a:pt x="1763" y="262"/>
                  </a:lnTo>
                  <a:lnTo>
                    <a:pt x="2299" y="810"/>
                  </a:lnTo>
                  <a:cubicBezTo>
                    <a:pt x="2335" y="845"/>
                    <a:pt x="2358" y="857"/>
                    <a:pt x="2394" y="857"/>
                  </a:cubicBezTo>
                  <a:lnTo>
                    <a:pt x="4418" y="857"/>
                  </a:lnTo>
                  <a:cubicBezTo>
                    <a:pt x="4490" y="857"/>
                    <a:pt x="4549" y="798"/>
                    <a:pt x="4549" y="726"/>
                  </a:cubicBezTo>
                  <a:cubicBezTo>
                    <a:pt x="4537" y="655"/>
                    <a:pt x="4478" y="595"/>
                    <a:pt x="4418" y="595"/>
                  </a:cubicBezTo>
                  <a:lnTo>
                    <a:pt x="2454" y="595"/>
                  </a:lnTo>
                  <a:lnTo>
                    <a:pt x="1918" y="36"/>
                  </a:lnTo>
                  <a:cubicBezTo>
                    <a:pt x="1882" y="12"/>
                    <a:pt x="1858" y="0"/>
                    <a:pt x="18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4246550" y="2996103"/>
              <a:ext cx="28074" cy="28106"/>
            </a:xfrm>
            <a:custGeom>
              <a:avLst/>
              <a:gdLst/>
              <a:ahLst/>
              <a:cxnLst/>
              <a:rect l="l" t="t" r="r" b="b"/>
              <a:pathLst>
                <a:path w="882" h="883" extrusionOk="0">
                  <a:moveTo>
                    <a:pt x="620" y="263"/>
                  </a:moveTo>
                  <a:lnTo>
                    <a:pt x="620" y="608"/>
                  </a:lnTo>
                  <a:lnTo>
                    <a:pt x="262" y="608"/>
                  </a:lnTo>
                  <a:lnTo>
                    <a:pt x="262" y="263"/>
                  </a:lnTo>
                  <a:close/>
                  <a:moveTo>
                    <a:pt x="131" y="1"/>
                  </a:moveTo>
                  <a:cubicBezTo>
                    <a:pt x="60" y="1"/>
                    <a:pt x="0" y="60"/>
                    <a:pt x="0" y="144"/>
                  </a:cubicBezTo>
                  <a:lnTo>
                    <a:pt x="0" y="751"/>
                  </a:lnTo>
                  <a:cubicBezTo>
                    <a:pt x="0" y="822"/>
                    <a:pt x="60" y="882"/>
                    <a:pt x="131" y="882"/>
                  </a:cubicBezTo>
                  <a:lnTo>
                    <a:pt x="739" y="882"/>
                  </a:lnTo>
                  <a:cubicBezTo>
                    <a:pt x="822" y="882"/>
                    <a:pt x="881" y="822"/>
                    <a:pt x="881" y="751"/>
                  </a:cubicBezTo>
                  <a:lnTo>
                    <a:pt x="881" y="144"/>
                  </a:lnTo>
                  <a:cubicBezTo>
                    <a:pt x="881" y="60"/>
                    <a:pt x="822" y="1"/>
                    <a:pt x="7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4285956" y="3015456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4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4"/>
                    <a:pt x="3072" y="143"/>
                  </a:cubicBezTo>
                  <a:cubicBezTo>
                    <a:pt x="3072" y="72"/>
                    <a:pt x="3013" y="0"/>
                    <a:pt x="2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4285956" y="3001800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4246550" y="3060177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74"/>
                  </a:moveTo>
                  <a:lnTo>
                    <a:pt x="620" y="631"/>
                  </a:lnTo>
                  <a:lnTo>
                    <a:pt x="262" y="631"/>
                  </a:lnTo>
                  <a:lnTo>
                    <a:pt x="262" y="274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50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50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4285956" y="3080261"/>
              <a:ext cx="97814" cy="8371"/>
            </a:xfrm>
            <a:custGeom>
              <a:avLst/>
              <a:gdLst/>
              <a:ahLst/>
              <a:cxnLst/>
              <a:rect l="l" t="t" r="r" b="b"/>
              <a:pathLst>
                <a:path w="3073" h="263" extrusionOk="0">
                  <a:moveTo>
                    <a:pt x="132" y="0"/>
                  </a:moveTo>
                  <a:cubicBezTo>
                    <a:pt x="60" y="0"/>
                    <a:pt x="1" y="48"/>
                    <a:pt x="1" y="131"/>
                  </a:cubicBezTo>
                  <a:cubicBezTo>
                    <a:pt x="1" y="203"/>
                    <a:pt x="60" y="262"/>
                    <a:pt x="132" y="262"/>
                  </a:cubicBezTo>
                  <a:lnTo>
                    <a:pt x="2942" y="262"/>
                  </a:lnTo>
                  <a:cubicBezTo>
                    <a:pt x="3013" y="262"/>
                    <a:pt x="3072" y="203"/>
                    <a:pt x="3072" y="131"/>
                  </a:cubicBezTo>
                  <a:cubicBezTo>
                    <a:pt x="3072" y="48"/>
                    <a:pt x="3013" y="0"/>
                    <a:pt x="2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4285956" y="3066224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43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4246550" y="3124601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50"/>
                  </a:moveTo>
                  <a:lnTo>
                    <a:pt x="620" y="607"/>
                  </a:lnTo>
                  <a:lnTo>
                    <a:pt x="262" y="607"/>
                  </a:lnTo>
                  <a:lnTo>
                    <a:pt x="262" y="250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38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38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4285956" y="3143921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5"/>
                    <a:pt x="3072" y="131"/>
                  </a:cubicBezTo>
                  <a:cubicBezTo>
                    <a:pt x="3072" y="60"/>
                    <a:pt x="3013" y="0"/>
                    <a:pt x="29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4285956" y="3130266"/>
              <a:ext cx="30366" cy="8371"/>
            </a:xfrm>
            <a:custGeom>
              <a:avLst/>
              <a:gdLst/>
              <a:ahLst/>
              <a:cxnLst/>
              <a:rect l="l" t="t" r="r" b="b"/>
              <a:pathLst>
                <a:path w="954" h="263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63"/>
                    <a:pt x="132" y="263"/>
                  </a:cubicBezTo>
                  <a:lnTo>
                    <a:pt x="810" y="263"/>
                  </a:lnTo>
                  <a:cubicBezTo>
                    <a:pt x="894" y="263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6" name="Google Shape;626;p32"/>
          <p:cNvGrpSpPr/>
          <p:nvPr/>
        </p:nvGrpSpPr>
        <p:grpSpPr>
          <a:xfrm>
            <a:off x="4356310" y="1858732"/>
            <a:ext cx="431103" cy="344874"/>
            <a:chOff x="7500054" y="2934735"/>
            <a:chExt cx="350576" cy="280454"/>
          </a:xfrm>
        </p:grpSpPr>
        <p:sp>
          <p:nvSpPr>
            <p:cNvPr id="627" name="Google Shape;627;p32"/>
            <p:cNvSpPr/>
            <p:nvPr/>
          </p:nvSpPr>
          <p:spPr>
            <a:xfrm>
              <a:off x="7571671" y="2959371"/>
              <a:ext cx="191426" cy="10249"/>
            </a:xfrm>
            <a:custGeom>
              <a:avLst/>
              <a:gdLst/>
              <a:ahLst/>
              <a:cxnLst/>
              <a:rect l="l" t="t" r="r" b="b"/>
              <a:pathLst>
                <a:path w="6014" h="322" extrusionOk="0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7500054" y="2934735"/>
              <a:ext cx="350576" cy="280454"/>
            </a:xfrm>
            <a:custGeom>
              <a:avLst/>
              <a:gdLst/>
              <a:ahLst/>
              <a:cxnLst/>
              <a:rect l="l" t="t" r="r" b="b"/>
              <a:pathLst>
                <a:path w="11014" h="8811" extrusionOk="0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7539459" y="307456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7539459" y="3099582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7539459" y="3124601"/>
              <a:ext cx="82663" cy="10631"/>
            </a:xfrm>
            <a:custGeom>
              <a:avLst/>
              <a:gdLst/>
              <a:ahLst/>
              <a:cxnLst/>
              <a:rect l="l" t="t" r="r" b="b"/>
              <a:pathLst>
                <a:path w="2597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7539459" y="3149587"/>
              <a:ext cx="82663" cy="10663"/>
            </a:xfrm>
            <a:custGeom>
              <a:avLst/>
              <a:gdLst/>
              <a:ahLst/>
              <a:cxnLst/>
              <a:rect l="l" t="t" r="r" b="b"/>
              <a:pathLst>
                <a:path w="2597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7539459" y="3174988"/>
              <a:ext cx="82663" cy="10281"/>
            </a:xfrm>
            <a:custGeom>
              <a:avLst/>
              <a:gdLst/>
              <a:ahLst/>
              <a:cxnLst/>
              <a:rect l="l" t="t" r="r" b="b"/>
              <a:pathLst>
                <a:path w="2597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7539459" y="3011286"/>
              <a:ext cx="220614" cy="47395"/>
            </a:xfrm>
            <a:custGeom>
              <a:avLst/>
              <a:gdLst/>
              <a:ahLst/>
              <a:cxnLst/>
              <a:rect l="l" t="t" r="r" b="b"/>
              <a:pathLst>
                <a:path w="6931" h="1489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32"/>
          <p:cNvGrpSpPr/>
          <p:nvPr/>
        </p:nvGrpSpPr>
        <p:grpSpPr>
          <a:xfrm>
            <a:off x="7023248" y="1817909"/>
            <a:ext cx="431125" cy="426313"/>
            <a:chOff x="7528096" y="2450059"/>
            <a:chExt cx="327976" cy="324316"/>
          </a:xfrm>
        </p:grpSpPr>
        <p:sp>
          <p:nvSpPr>
            <p:cNvPr id="636" name="Google Shape;636;p32"/>
            <p:cNvSpPr/>
            <p:nvPr/>
          </p:nvSpPr>
          <p:spPr>
            <a:xfrm>
              <a:off x="7569411" y="2697187"/>
              <a:ext cx="26928" cy="25623"/>
            </a:xfrm>
            <a:custGeom>
              <a:avLst/>
              <a:gdLst/>
              <a:ahLst/>
              <a:cxnLst/>
              <a:rect l="l" t="t" r="r" b="b"/>
              <a:pathLst>
                <a:path w="846" h="805" extrusionOk="0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7600859" y="2728667"/>
              <a:ext cx="26578" cy="25591"/>
            </a:xfrm>
            <a:custGeom>
              <a:avLst/>
              <a:gdLst/>
              <a:ahLst/>
              <a:cxnLst/>
              <a:rect l="l" t="t" r="r" b="b"/>
              <a:pathLst>
                <a:path w="835" h="804" extrusionOk="0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7585326" y="2713102"/>
              <a:ext cx="26546" cy="25241"/>
            </a:xfrm>
            <a:custGeom>
              <a:avLst/>
              <a:gdLst/>
              <a:ahLst/>
              <a:cxnLst/>
              <a:rect l="l" t="t" r="r" b="b"/>
              <a:pathLst>
                <a:path w="834" h="793" extrusionOk="0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7528096" y="2450059"/>
              <a:ext cx="327976" cy="324316"/>
            </a:xfrm>
            <a:custGeom>
              <a:avLst/>
              <a:gdLst/>
              <a:ahLst/>
              <a:cxnLst/>
              <a:rect l="l" t="t" r="r" b="b"/>
              <a:pathLst>
                <a:path w="10304" h="10189" extrusionOk="0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7712296" y="2525528"/>
              <a:ext cx="79989" cy="60954"/>
            </a:xfrm>
            <a:custGeom>
              <a:avLst/>
              <a:gdLst/>
              <a:ahLst/>
              <a:cxnLst/>
              <a:rect l="l" t="t" r="r" b="b"/>
              <a:pathLst>
                <a:path w="2513" h="1915" extrusionOk="0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1" name="Google Shape;641;p32"/>
          <p:cNvSpPr txBox="1">
            <a:spLocks noGrp="1"/>
          </p:cNvSpPr>
          <p:nvPr>
            <p:ph type="subTitle" idx="4"/>
          </p:nvPr>
        </p:nvSpPr>
        <p:spPr>
          <a:xfrm>
            <a:off x="3485400" y="3017227"/>
            <a:ext cx="21732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smtClean="0"/>
              <a:t>негативните </a:t>
            </a:r>
            <a:r>
              <a:rPr lang="ru-RU" dirty="0"/>
              <a:t>тенденции, свързани с детската бедност</a:t>
            </a:r>
            <a:endParaRPr dirty="0"/>
          </a:p>
        </p:txBody>
      </p:sp>
      <p:sp>
        <p:nvSpPr>
          <p:cNvPr id="642" name="Google Shape;642;p32"/>
          <p:cNvSpPr/>
          <p:nvPr/>
        </p:nvSpPr>
        <p:spPr>
          <a:xfrm>
            <a:off x="76750" y="4207500"/>
            <a:ext cx="488400" cy="488400"/>
          </a:xfrm>
          <a:prstGeom prst="donut">
            <a:avLst>
              <a:gd name="adj" fmla="val 2235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2"/>
          <p:cNvSpPr/>
          <p:nvPr/>
        </p:nvSpPr>
        <p:spPr>
          <a:xfrm>
            <a:off x="7885825" y="122975"/>
            <a:ext cx="488400" cy="488400"/>
          </a:xfrm>
          <a:prstGeom prst="donut">
            <a:avLst>
              <a:gd name="adj" fmla="val 2235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2"/>
          <p:cNvSpPr/>
          <p:nvPr/>
        </p:nvSpPr>
        <p:spPr>
          <a:xfrm>
            <a:off x="7454375" y="667025"/>
            <a:ext cx="350700" cy="350700"/>
          </a:xfrm>
          <a:prstGeom prst="donut">
            <a:avLst>
              <a:gd name="adj" fmla="val 2235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9" y="91407"/>
            <a:ext cx="914262" cy="9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3"/>
          <p:cNvSpPr/>
          <p:nvPr/>
        </p:nvSpPr>
        <p:spPr>
          <a:xfrm>
            <a:off x="3750366" y="2239617"/>
            <a:ext cx="5309700" cy="28425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50" name="Google Shape;650;p33"/>
          <p:cNvSpPr txBox="1">
            <a:spLocks noGrp="1"/>
          </p:cNvSpPr>
          <p:nvPr>
            <p:ph type="body" idx="1"/>
          </p:nvPr>
        </p:nvSpPr>
        <p:spPr>
          <a:xfrm>
            <a:off x="4315200" y="3463829"/>
            <a:ext cx="4828800" cy="13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400" dirty="0">
                <a:solidFill>
                  <a:srgbClr val="ACC141"/>
                </a:solidFill>
              </a:rPr>
              <a:t>Колко деца ще бъдат обхванати от услугите:</a:t>
            </a:r>
          </a:p>
          <a:p>
            <a:pPr marL="0" lvl="0" indent="0"/>
            <a:endParaRPr lang="ru-RU" sz="1400" dirty="0">
              <a:solidFill>
                <a:srgbClr val="ACC141"/>
              </a:solidFill>
            </a:endParaRPr>
          </a:p>
          <a:p>
            <a:pPr marL="0" lvl="0" indent="0"/>
            <a:r>
              <a:rPr lang="ru-RU" sz="1400" dirty="0">
                <a:solidFill>
                  <a:srgbClr val="FF0000"/>
                </a:solidFill>
              </a:rPr>
              <a:t>39 800 </a:t>
            </a:r>
            <a:r>
              <a:rPr lang="ru-RU" sz="1400" dirty="0">
                <a:solidFill>
                  <a:srgbClr val="ACC141"/>
                </a:solidFill>
              </a:rPr>
              <a:t>ще бъдат включени в проектните дейности, а най-малко</a:t>
            </a:r>
          </a:p>
          <a:p>
            <a:pPr marL="0" lvl="0" indent="0"/>
            <a:endParaRPr lang="ru-RU" sz="1400" dirty="0">
              <a:solidFill>
                <a:srgbClr val="ACC141"/>
              </a:solidFill>
            </a:endParaRPr>
          </a:p>
          <a:p>
            <a:pPr marL="0" lvl="0" indent="0"/>
            <a:r>
              <a:rPr lang="ru-RU" sz="1400" dirty="0">
                <a:solidFill>
                  <a:srgbClr val="FF0000"/>
                </a:solidFill>
              </a:rPr>
              <a:t>30 400 </a:t>
            </a:r>
            <a:r>
              <a:rPr lang="ru-RU" sz="1400" dirty="0">
                <a:solidFill>
                  <a:srgbClr val="ACC141"/>
                </a:solidFill>
              </a:rPr>
              <a:t>ще бъдат с </a:t>
            </a:r>
            <a:r>
              <a:rPr lang="ru-RU" sz="1400" dirty="0" smtClean="0">
                <a:solidFill>
                  <a:srgbClr val="ACC141"/>
                </a:solidFill>
              </a:rPr>
              <a:t>подобрени </a:t>
            </a:r>
            <a:r>
              <a:rPr lang="ru-RU" sz="1400" dirty="0">
                <a:solidFill>
                  <a:srgbClr val="ACC141"/>
                </a:solidFill>
              </a:rPr>
              <a:t>условия на живот в резултат от интервенция от ЕСФ+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4077546" y="3597675"/>
            <a:ext cx="286537" cy="2865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4074499" y="4231274"/>
            <a:ext cx="292633" cy="286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95" y="2424205"/>
            <a:ext cx="602597" cy="6105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36"/>
          <p:cNvSpPr/>
          <p:nvPr/>
        </p:nvSpPr>
        <p:spPr>
          <a:xfrm flipH="1">
            <a:off x="7729686" y="4457790"/>
            <a:ext cx="1402200" cy="1402200"/>
          </a:xfrm>
          <a:prstGeom prst="blockArc">
            <a:avLst>
              <a:gd name="adj1" fmla="val 10800000"/>
              <a:gd name="adj2" fmla="val 20830"/>
              <a:gd name="adj3" fmla="val 1586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6"/>
          <p:cNvSpPr/>
          <p:nvPr/>
        </p:nvSpPr>
        <p:spPr>
          <a:xfrm>
            <a:off x="4992005" y="1149346"/>
            <a:ext cx="3012900" cy="301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6"/>
          <p:cNvSpPr/>
          <p:nvPr/>
        </p:nvSpPr>
        <p:spPr>
          <a:xfrm>
            <a:off x="1002526" y="1170243"/>
            <a:ext cx="3012900" cy="301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6"/>
          <p:cNvSpPr txBox="1">
            <a:spLocks noGrp="1"/>
          </p:cNvSpPr>
          <p:nvPr>
            <p:ph type="title"/>
          </p:nvPr>
        </p:nvSpPr>
        <p:spPr>
          <a:xfrm>
            <a:off x="713250" y="262154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Общ бюджет на процедурата</a:t>
            </a:r>
            <a:br>
              <a:rPr lang="bg-BG" dirty="0" smtClean="0"/>
            </a:br>
            <a:r>
              <a:rPr lang="bg-BG" sz="2400" dirty="0">
                <a:solidFill>
                  <a:schemeClr val="accent2"/>
                </a:solidFill>
              </a:rPr>
              <a:t>81 281 936 лева</a:t>
            </a:r>
            <a:endParaRPr sz="2400" dirty="0">
              <a:solidFill>
                <a:schemeClr val="accent2"/>
              </a:solidFill>
            </a:endParaRPr>
          </a:p>
        </p:txBody>
      </p:sp>
      <p:sp>
        <p:nvSpPr>
          <p:cNvPr id="776" name="Google Shape;776;p36"/>
          <p:cNvSpPr txBox="1">
            <a:spLocks noGrp="1"/>
          </p:cNvSpPr>
          <p:nvPr>
            <p:ph type="subTitle" idx="1"/>
          </p:nvPr>
        </p:nvSpPr>
        <p:spPr>
          <a:xfrm>
            <a:off x="1445324" y="2607968"/>
            <a:ext cx="21732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 smtClean="0"/>
              <a:t>Слабо </a:t>
            </a:r>
            <a:r>
              <a:rPr lang="ru-RU" dirty="0"/>
              <a:t>развити </a:t>
            </a:r>
            <a:r>
              <a:rPr lang="ru-RU" dirty="0" smtClean="0"/>
              <a:t>региони</a:t>
            </a:r>
            <a:endParaRPr dirty="0"/>
          </a:p>
        </p:txBody>
      </p:sp>
      <p:sp>
        <p:nvSpPr>
          <p:cNvPr id="777" name="Google Shape;777;p36"/>
          <p:cNvSpPr txBox="1">
            <a:spLocks noGrp="1"/>
          </p:cNvSpPr>
          <p:nvPr>
            <p:ph type="subTitle" idx="2"/>
          </p:nvPr>
        </p:nvSpPr>
        <p:spPr>
          <a:xfrm>
            <a:off x="1445324" y="3244427"/>
            <a:ext cx="2173200" cy="575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bg-BG" b="1" dirty="0"/>
              <a:t>74 844 407 лв.</a:t>
            </a:r>
            <a:endParaRPr b="1" dirty="0"/>
          </a:p>
        </p:txBody>
      </p:sp>
      <p:sp>
        <p:nvSpPr>
          <p:cNvPr id="778" name="Google Shape;778;p36"/>
          <p:cNvSpPr txBox="1">
            <a:spLocks noGrp="1"/>
          </p:cNvSpPr>
          <p:nvPr>
            <p:ph type="subTitle" idx="3"/>
          </p:nvPr>
        </p:nvSpPr>
        <p:spPr>
          <a:xfrm>
            <a:off x="5494241" y="2607968"/>
            <a:ext cx="21732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Регион в </a:t>
            </a:r>
            <a:r>
              <a:rPr lang="ru-RU" dirty="0" smtClean="0"/>
              <a:t>преход</a:t>
            </a:r>
            <a:endParaRPr dirty="0"/>
          </a:p>
        </p:txBody>
      </p:sp>
      <p:sp>
        <p:nvSpPr>
          <p:cNvPr id="779" name="Google Shape;779;p36"/>
          <p:cNvSpPr txBox="1">
            <a:spLocks noGrp="1"/>
          </p:cNvSpPr>
          <p:nvPr>
            <p:ph type="subTitle" idx="4"/>
          </p:nvPr>
        </p:nvSpPr>
        <p:spPr>
          <a:xfrm>
            <a:off x="5548425" y="3020489"/>
            <a:ext cx="217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bg-BG" b="1" dirty="0"/>
              <a:t>6 437 529 лв.</a:t>
            </a:r>
            <a:endParaRPr b="1" dirty="0"/>
          </a:p>
        </p:txBody>
      </p:sp>
      <p:cxnSp>
        <p:nvCxnSpPr>
          <p:cNvPr id="789" name="Google Shape;789;p36"/>
          <p:cNvCxnSpPr/>
          <p:nvPr/>
        </p:nvCxnSpPr>
        <p:spPr>
          <a:xfrm>
            <a:off x="4077498" y="2451440"/>
            <a:ext cx="8400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0" name="Google Shape;790;p36"/>
          <p:cNvGrpSpPr/>
          <p:nvPr/>
        </p:nvGrpSpPr>
        <p:grpSpPr>
          <a:xfrm flipH="1">
            <a:off x="-2496226" y="-152422"/>
            <a:ext cx="3821581" cy="1485355"/>
            <a:chOff x="1631450" y="1329750"/>
            <a:chExt cx="1601400" cy="622425"/>
          </a:xfrm>
        </p:grpSpPr>
        <p:sp>
          <p:nvSpPr>
            <p:cNvPr id="791" name="Google Shape;791;p36"/>
            <p:cNvSpPr/>
            <p:nvPr/>
          </p:nvSpPr>
          <p:spPr>
            <a:xfrm>
              <a:off x="163145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167400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8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96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1716875" y="13297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0" y="24790"/>
                  </a:lnTo>
                  <a:lnTo>
                    <a:pt x="107" y="24885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175942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96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180170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1844275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188682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19297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84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197195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201452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77" y="1"/>
                  </a:moveTo>
                  <a:lnTo>
                    <a:pt x="1" y="24789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205710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2099650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214252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95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218507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222765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108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2269925" y="1330050"/>
              <a:ext cx="622425" cy="622125"/>
            </a:xfrm>
            <a:custGeom>
              <a:avLst/>
              <a:gdLst/>
              <a:ahLst/>
              <a:cxnLst/>
              <a:rect l="l" t="t" r="r" b="b"/>
              <a:pathLst>
                <a:path w="24897" h="24885" extrusionOk="0">
                  <a:moveTo>
                    <a:pt x="24789" y="1"/>
                  </a:moveTo>
                  <a:lnTo>
                    <a:pt x="0" y="24778"/>
                  </a:lnTo>
                  <a:lnTo>
                    <a:pt x="107" y="24885"/>
                  </a:lnTo>
                  <a:lnTo>
                    <a:pt x="24896" y="96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2312475" y="1330050"/>
              <a:ext cx="622125" cy="622125"/>
            </a:xfrm>
            <a:custGeom>
              <a:avLst/>
              <a:gdLst/>
              <a:ahLst/>
              <a:cxnLst/>
              <a:rect l="l" t="t" r="r" b="b"/>
              <a:pathLst>
                <a:path w="24885" h="24885" extrusionOk="0">
                  <a:moveTo>
                    <a:pt x="24789" y="1"/>
                  </a:moveTo>
                  <a:lnTo>
                    <a:pt x="1" y="24789"/>
                  </a:lnTo>
                  <a:lnTo>
                    <a:pt x="108" y="24885"/>
                  </a:lnTo>
                  <a:lnTo>
                    <a:pt x="24885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2355350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23979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8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7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2440475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77" y="1"/>
                  </a:moveTo>
                  <a:lnTo>
                    <a:pt x="0" y="24790"/>
                  </a:lnTo>
                  <a:lnTo>
                    <a:pt x="108" y="24897"/>
                  </a:lnTo>
                  <a:lnTo>
                    <a:pt x="24884" y="108"/>
                  </a:lnTo>
                  <a:lnTo>
                    <a:pt x="2477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2482750" y="1330050"/>
              <a:ext cx="622400" cy="622125"/>
            </a:xfrm>
            <a:custGeom>
              <a:avLst/>
              <a:gdLst/>
              <a:ahLst/>
              <a:cxnLst/>
              <a:rect l="l" t="t" r="r" b="b"/>
              <a:pathLst>
                <a:path w="24896" h="24885" extrusionOk="0">
                  <a:moveTo>
                    <a:pt x="24789" y="1"/>
                  </a:moveTo>
                  <a:lnTo>
                    <a:pt x="0" y="24778"/>
                  </a:lnTo>
                  <a:lnTo>
                    <a:pt x="107" y="24885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2525600" y="1329750"/>
              <a:ext cx="622125" cy="622425"/>
            </a:xfrm>
            <a:custGeom>
              <a:avLst/>
              <a:gdLst/>
              <a:ahLst/>
              <a:cxnLst/>
              <a:rect l="l" t="t" r="r" b="b"/>
              <a:pathLst>
                <a:path w="24885" h="24897" extrusionOk="0">
                  <a:moveTo>
                    <a:pt x="24789" y="1"/>
                  </a:moveTo>
                  <a:lnTo>
                    <a:pt x="1" y="24790"/>
                  </a:lnTo>
                  <a:lnTo>
                    <a:pt x="108" y="24897"/>
                  </a:lnTo>
                  <a:lnTo>
                    <a:pt x="24885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2568175" y="1329750"/>
              <a:ext cx="622425" cy="622425"/>
            </a:xfrm>
            <a:custGeom>
              <a:avLst/>
              <a:gdLst/>
              <a:ahLst/>
              <a:cxnLst/>
              <a:rect l="l" t="t" r="r" b="b"/>
              <a:pathLst>
                <a:path w="24897" h="24897" extrusionOk="0">
                  <a:moveTo>
                    <a:pt x="24789" y="1"/>
                  </a:moveTo>
                  <a:lnTo>
                    <a:pt x="0" y="24790"/>
                  </a:lnTo>
                  <a:lnTo>
                    <a:pt x="107" y="24897"/>
                  </a:lnTo>
                  <a:lnTo>
                    <a:pt x="24896" y="108"/>
                  </a:lnTo>
                  <a:lnTo>
                    <a:pt x="247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2610425" y="1330050"/>
              <a:ext cx="622425" cy="622125"/>
            </a:xfrm>
            <a:custGeom>
              <a:avLst/>
              <a:gdLst/>
              <a:ahLst/>
              <a:cxnLst/>
              <a:rect l="l" t="t" r="r" b="b"/>
              <a:pathLst>
                <a:path w="24897" h="24885" extrusionOk="0">
                  <a:moveTo>
                    <a:pt x="24790" y="1"/>
                  </a:moveTo>
                  <a:lnTo>
                    <a:pt x="1" y="24778"/>
                  </a:lnTo>
                  <a:lnTo>
                    <a:pt x="108" y="24885"/>
                  </a:lnTo>
                  <a:lnTo>
                    <a:pt x="24897" y="108"/>
                  </a:lnTo>
                  <a:lnTo>
                    <a:pt x="2479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5" name="Google Shape;815;p36"/>
          <p:cNvSpPr/>
          <p:nvPr/>
        </p:nvSpPr>
        <p:spPr>
          <a:xfrm flipH="1">
            <a:off x="7351564" y="3820275"/>
            <a:ext cx="488400" cy="488400"/>
          </a:xfrm>
          <a:prstGeom prst="donut">
            <a:avLst>
              <a:gd name="adj" fmla="val 2235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6"/>
          <p:cNvSpPr/>
          <p:nvPr/>
        </p:nvSpPr>
        <p:spPr>
          <a:xfrm flipH="1">
            <a:off x="199114" y="122975"/>
            <a:ext cx="488400" cy="488400"/>
          </a:xfrm>
          <a:prstGeom prst="donut">
            <a:avLst>
              <a:gd name="adj" fmla="val 2235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6"/>
          <p:cNvSpPr/>
          <p:nvPr/>
        </p:nvSpPr>
        <p:spPr>
          <a:xfrm flipH="1">
            <a:off x="362539" y="1197375"/>
            <a:ext cx="350700" cy="350700"/>
          </a:xfrm>
          <a:prstGeom prst="donut">
            <a:avLst>
              <a:gd name="adj" fmla="val 2235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3385" y="1954241"/>
            <a:ext cx="591182" cy="407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02911" y="1804583"/>
            <a:ext cx="582507" cy="5726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84" y="4220171"/>
            <a:ext cx="917968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NB! </a:t>
            </a:r>
            <a:r>
              <a:rPr lang="ru-RU" sz="1100" i="1" dirty="0" smtClean="0"/>
              <a:t>Не </a:t>
            </a:r>
            <a:r>
              <a:rPr lang="ru-RU" sz="1100" i="1" dirty="0"/>
              <a:t>е допустимо преразпределянето на средства между слабо развити региони и региона в преход в рамките на общия бюджет на процедурата.</a:t>
            </a:r>
          </a:p>
          <a:p>
            <a:endParaRPr lang="ru-RU" sz="1100" i="1" dirty="0"/>
          </a:p>
          <a:p>
            <a:r>
              <a:rPr lang="en-US" sz="1100" b="1" dirty="0" smtClean="0">
                <a:solidFill>
                  <a:srgbClr val="FF0000"/>
                </a:solidFill>
              </a:rPr>
              <a:t>NB! </a:t>
            </a:r>
            <a:r>
              <a:rPr lang="ru-RU" sz="1100" i="1" dirty="0" smtClean="0"/>
              <a:t>Класирането </a:t>
            </a:r>
            <a:r>
              <a:rPr lang="ru-RU" sz="1100" i="1" dirty="0"/>
              <a:t>на одобрените проектни предложения ще се извърши отделно за двата типа региони – регион в преход и слабо развити региони до изчерпване на финансовия ресурс за съответния тип регион</a:t>
            </a:r>
            <a:r>
              <a:rPr lang="ru-RU" sz="1100" i="1" dirty="0" smtClean="0"/>
              <a:t>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05" y="65782"/>
            <a:ext cx="914262" cy="9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5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47"/>
          <p:cNvSpPr/>
          <p:nvPr/>
        </p:nvSpPr>
        <p:spPr>
          <a:xfrm>
            <a:off x="4950275" y="1495125"/>
            <a:ext cx="2983800" cy="251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77" name="Google Shape;1977;p47"/>
          <p:cNvSpPr/>
          <p:nvPr/>
        </p:nvSpPr>
        <p:spPr>
          <a:xfrm>
            <a:off x="1250500" y="1495125"/>
            <a:ext cx="2983800" cy="2517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78" name="Google Shape;1978;p47"/>
          <p:cNvSpPr txBox="1">
            <a:spLocks noGrp="1"/>
          </p:cNvSpPr>
          <p:nvPr>
            <p:ph type="title"/>
          </p:nvPr>
        </p:nvSpPr>
        <p:spPr>
          <a:xfrm>
            <a:off x="1079750" y="1974963"/>
            <a:ext cx="3244200" cy="114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 smtClean="0"/>
              <a:t>НЕПРИЛОЖИМО</a:t>
            </a:r>
            <a:endParaRPr sz="1800" dirty="0"/>
          </a:p>
        </p:txBody>
      </p:sp>
      <p:sp>
        <p:nvSpPr>
          <p:cNvPr id="1979" name="Google Shape;1979;p47"/>
          <p:cNvSpPr txBox="1">
            <a:spLocks noGrp="1"/>
          </p:cNvSpPr>
          <p:nvPr>
            <p:ph type="subTitle" idx="1"/>
          </p:nvPr>
        </p:nvSpPr>
        <p:spPr>
          <a:xfrm>
            <a:off x="1079750" y="3141688"/>
            <a:ext cx="32442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 smtClean="0"/>
              <a:t>МИНИМАЛЕН РАЗМЕР НА БФП</a:t>
            </a:r>
            <a:endParaRPr b="1" dirty="0"/>
          </a:p>
        </p:txBody>
      </p:sp>
      <p:sp>
        <p:nvSpPr>
          <p:cNvPr id="1980" name="Google Shape;1980;p47"/>
          <p:cNvSpPr txBox="1">
            <a:spLocks noGrp="1"/>
          </p:cNvSpPr>
          <p:nvPr>
            <p:ph type="title" idx="2"/>
          </p:nvPr>
        </p:nvSpPr>
        <p:spPr>
          <a:xfrm>
            <a:off x="4820075" y="1974963"/>
            <a:ext cx="3244200" cy="114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2000" dirty="0"/>
              <a:t>391 166,00 лева</a:t>
            </a:r>
            <a:endParaRPr sz="2000" dirty="0"/>
          </a:p>
        </p:txBody>
      </p:sp>
      <p:sp>
        <p:nvSpPr>
          <p:cNvPr id="1981" name="Google Shape;1981;p47"/>
          <p:cNvSpPr txBox="1">
            <a:spLocks noGrp="1"/>
          </p:cNvSpPr>
          <p:nvPr>
            <p:ph type="subTitle" idx="3"/>
          </p:nvPr>
        </p:nvSpPr>
        <p:spPr>
          <a:xfrm>
            <a:off x="4820075" y="3141688"/>
            <a:ext cx="32442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 smtClean="0"/>
              <a:t>МАКСИМАЛЕН РАЗМЕР НА БФП</a:t>
            </a:r>
            <a:endParaRPr b="1" dirty="0"/>
          </a:p>
        </p:txBody>
      </p:sp>
      <p:sp>
        <p:nvSpPr>
          <p:cNvPr id="1982" name="Google Shape;1982;p47"/>
          <p:cNvSpPr txBox="1">
            <a:spLocks noGrp="1"/>
          </p:cNvSpPr>
          <p:nvPr>
            <p:ph type="title" idx="4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g-BG" dirty="0"/>
              <a:t>Допустим бюджет на проектните предложения</a:t>
            </a:r>
            <a:endParaRPr dirty="0"/>
          </a:p>
        </p:txBody>
      </p:sp>
      <p:grpSp>
        <p:nvGrpSpPr>
          <p:cNvPr id="1983" name="Google Shape;1983;p47"/>
          <p:cNvGrpSpPr/>
          <p:nvPr/>
        </p:nvGrpSpPr>
        <p:grpSpPr>
          <a:xfrm rot="-5400000">
            <a:off x="708496" y="3945031"/>
            <a:ext cx="1203213" cy="1193732"/>
            <a:chOff x="712817" y="4294652"/>
            <a:chExt cx="623588" cy="618674"/>
          </a:xfrm>
        </p:grpSpPr>
        <p:sp>
          <p:nvSpPr>
            <p:cNvPr id="1984" name="Google Shape;1984;p47"/>
            <p:cNvSpPr/>
            <p:nvPr/>
          </p:nvSpPr>
          <p:spPr>
            <a:xfrm>
              <a:off x="713578" y="4822340"/>
              <a:ext cx="89116" cy="90986"/>
            </a:xfrm>
            <a:custGeom>
              <a:avLst/>
              <a:gdLst/>
              <a:ahLst/>
              <a:cxnLst/>
              <a:rect l="l" t="t" r="r" b="b"/>
              <a:pathLst>
                <a:path w="2811" h="2870" extrusionOk="0">
                  <a:moveTo>
                    <a:pt x="0" y="0"/>
                  </a:moveTo>
                  <a:lnTo>
                    <a:pt x="0" y="548"/>
                  </a:lnTo>
                  <a:lnTo>
                    <a:pt x="2322" y="2870"/>
                  </a:lnTo>
                  <a:cubicBezTo>
                    <a:pt x="2477" y="2858"/>
                    <a:pt x="2643" y="2846"/>
                    <a:pt x="2810" y="2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7"/>
            <p:cNvSpPr/>
            <p:nvPr/>
          </p:nvSpPr>
          <p:spPr>
            <a:xfrm>
              <a:off x="713578" y="4762708"/>
              <a:ext cx="138920" cy="142693"/>
            </a:xfrm>
            <a:custGeom>
              <a:avLst/>
              <a:gdLst/>
              <a:ahLst/>
              <a:cxnLst/>
              <a:rect l="l" t="t" r="r" b="b"/>
              <a:pathLst>
                <a:path w="4382" h="4501" extrusionOk="0">
                  <a:moveTo>
                    <a:pt x="0" y="0"/>
                  </a:moveTo>
                  <a:lnTo>
                    <a:pt x="0" y="548"/>
                  </a:lnTo>
                  <a:lnTo>
                    <a:pt x="3941" y="4501"/>
                  </a:lnTo>
                  <a:cubicBezTo>
                    <a:pt x="4084" y="4465"/>
                    <a:pt x="4239" y="4429"/>
                    <a:pt x="4382" y="43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7"/>
            <p:cNvSpPr/>
            <p:nvPr/>
          </p:nvSpPr>
          <p:spPr>
            <a:xfrm>
              <a:off x="713578" y="4703805"/>
              <a:ext cx="185745" cy="189898"/>
            </a:xfrm>
            <a:custGeom>
              <a:avLst/>
              <a:gdLst/>
              <a:ahLst/>
              <a:cxnLst/>
              <a:rect l="l" t="t" r="r" b="b"/>
              <a:pathLst>
                <a:path w="5859" h="5990" extrusionOk="0">
                  <a:moveTo>
                    <a:pt x="0" y="1"/>
                  </a:moveTo>
                  <a:lnTo>
                    <a:pt x="12" y="13"/>
                  </a:lnTo>
                  <a:lnTo>
                    <a:pt x="12" y="13"/>
                  </a:lnTo>
                  <a:lnTo>
                    <a:pt x="12" y="1"/>
                  </a:lnTo>
                  <a:close/>
                  <a:moveTo>
                    <a:pt x="12" y="13"/>
                  </a:moveTo>
                  <a:lnTo>
                    <a:pt x="12" y="548"/>
                  </a:lnTo>
                  <a:lnTo>
                    <a:pt x="5441" y="5990"/>
                  </a:lnTo>
                  <a:cubicBezTo>
                    <a:pt x="5572" y="5954"/>
                    <a:pt x="5727" y="5906"/>
                    <a:pt x="5858" y="5870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7"/>
            <p:cNvSpPr/>
            <p:nvPr/>
          </p:nvSpPr>
          <p:spPr>
            <a:xfrm>
              <a:off x="713578" y="4644553"/>
              <a:ext cx="229526" cy="234440"/>
            </a:xfrm>
            <a:custGeom>
              <a:avLst/>
              <a:gdLst/>
              <a:ahLst/>
              <a:cxnLst/>
              <a:rect l="l" t="t" r="r" b="b"/>
              <a:pathLst>
                <a:path w="7240" h="7395" extrusionOk="0">
                  <a:moveTo>
                    <a:pt x="0" y="0"/>
                  </a:moveTo>
                  <a:lnTo>
                    <a:pt x="0" y="548"/>
                  </a:lnTo>
                  <a:lnTo>
                    <a:pt x="6846" y="7394"/>
                  </a:lnTo>
                  <a:cubicBezTo>
                    <a:pt x="6977" y="7347"/>
                    <a:pt x="7108" y="7287"/>
                    <a:pt x="7239" y="7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7"/>
            <p:cNvSpPr/>
            <p:nvPr/>
          </p:nvSpPr>
          <p:spPr>
            <a:xfrm>
              <a:off x="713197" y="4585301"/>
              <a:ext cx="271056" cy="276699"/>
            </a:xfrm>
            <a:custGeom>
              <a:avLst/>
              <a:gdLst/>
              <a:ahLst/>
              <a:cxnLst/>
              <a:rect l="l" t="t" r="r" b="b"/>
              <a:pathLst>
                <a:path w="8550" h="8728" extrusionOk="0">
                  <a:moveTo>
                    <a:pt x="0" y="0"/>
                  </a:moveTo>
                  <a:lnTo>
                    <a:pt x="0" y="548"/>
                  </a:lnTo>
                  <a:lnTo>
                    <a:pt x="8180" y="8727"/>
                  </a:lnTo>
                  <a:cubicBezTo>
                    <a:pt x="8299" y="8668"/>
                    <a:pt x="8430" y="8608"/>
                    <a:pt x="8549" y="854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7"/>
            <p:cNvSpPr/>
            <p:nvPr/>
          </p:nvSpPr>
          <p:spPr>
            <a:xfrm>
              <a:off x="712817" y="4526017"/>
              <a:ext cx="309924" cy="315598"/>
            </a:xfrm>
            <a:custGeom>
              <a:avLst/>
              <a:gdLst/>
              <a:ahLst/>
              <a:cxnLst/>
              <a:rect l="l" t="t" r="r" b="b"/>
              <a:pathLst>
                <a:path w="9776" h="9955" extrusionOk="0">
                  <a:moveTo>
                    <a:pt x="0" y="1"/>
                  </a:moveTo>
                  <a:lnTo>
                    <a:pt x="0" y="537"/>
                  </a:lnTo>
                  <a:lnTo>
                    <a:pt x="9418" y="9954"/>
                  </a:lnTo>
                  <a:cubicBezTo>
                    <a:pt x="9549" y="9895"/>
                    <a:pt x="9656" y="9835"/>
                    <a:pt x="9776" y="976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7"/>
            <p:cNvSpPr/>
            <p:nvPr/>
          </p:nvSpPr>
          <p:spPr>
            <a:xfrm>
              <a:off x="713578" y="4467145"/>
              <a:ext cx="345779" cy="352944"/>
            </a:xfrm>
            <a:custGeom>
              <a:avLst/>
              <a:gdLst/>
              <a:ahLst/>
              <a:cxnLst/>
              <a:rect l="l" t="t" r="r" b="b"/>
              <a:pathLst>
                <a:path w="10907" h="11133" extrusionOk="0">
                  <a:moveTo>
                    <a:pt x="0" y="0"/>
                  </a:moveTo>
                  <a:lnTo>
                    <a:pt x="0" y="548"/>
                  </a:lnTo>
                  <a:lnTo>
                    <a:pt x="10573" y="11133"/>
                  </a:lnTo>
                  <a:cubicBezTo>
                    <a:pt x="10680" y="11049"/>
                    <a:pt x="10799" y="10978"/>
                    <a:pt x="10906" y="109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7"/>
            <p:cNvSpPr/>
            <p:nvPr/>
          </p:nvSpPr>
          <p:spPr>
            <a:xfrm>
              <a:off x="713578" y="4407513"/>
              <a:ext cx="380493" cy="388419"/>
            </a:xfrm>
            <a:custGeom>
              <a:avLst/>
              <a:gdLst/>
              <a:ahLst/>
              <a:cxnLst/>
              <a:rect l="l" t="t" r="r" b="b"/>
              <a:pathLst>
                <a:path w="12002" h="12252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572"/>
                  </a:lnTo>
                  <a:lnTo>
                    <a:pt x="11692" y="12252"/>
                  </a:lnTo>
                  <a:cubicBezTo>
                    <a:pt x="11799" y="12180"/>
                    <a:pt x="11907" y="12085"/>
                    <a:pt x="12002" y="12014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7"/>
            <p:cNvSpPr/>
            <p:nvPr/>
          </p:nvSpPr>
          <p:spPr>
            <a:xfrm>
              <a:off x="712817" y="4348610"/>
              <a:ext cx="413337" cy="420914"/>
            </a:xfrm>
            <a:custGeom>
              <a:avLst/>
              <a:gdLst/>
              <a:ahLst/>
              <a:cxnLst/>
              <a:rect l="l" t="t" r="r" b="b"/>
              <a:pathLst>
                <a:path w="13038" h="13277" extrusionOk="0">
                  <a:moveTo>
                    <a:pt x="0" y="1"/>
                  </a:moveTo>
                  <a:lnTo>
                    <a:pt x="0" y="537"/>
                  </a:lnTo>
                  <a:lnTo>
                    <a:pt x="12740" y="13276"/>
                  </a:lnTo>
                  <a:cubicBezTo>
                    <a:pt x="12847" y="13205"/>
                    <a:pt x="12954" y="13110"/>
                    <a:pt x="13038" y="130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7"/>
            <p:cNvSpPr/>
            <p:nvPr/>
          </p:nvSpPr>
          <p:spPr>
            <a:xfrm>
              <a:off x="713578" y="4294652"/>
              <a:ext cx="443550" cy="446561"/>
            </a:xfrm>
            <a:custGeom>
              <a:avLst/>
              <a:gdLst/>
              <a:ahLst/>
              <a:cxnLst/>
              <a:rect l="l" t="t" r="r" b="b"/>
              <a:pathLst>
                <a:path w="13991" h="14086" extrusionOk="0">
                  <a:moveTo>
                    <a:pt x="0" y="0"/>
                  </a:moveTo>
                  <a:lnTo>
                    <a:pt x="0" y="381"/>
                  </a:lnTo>
                  <a:lnTo>
                    <a:pt x="13704" y="14085"/>
                  </a:lnTo>
                  <a:cubicBezTo>
                    <a:pt x="13812" y="13990"/>
                    <a:pt x="13895" y="13907"/>
                    <a:pt x="13990" y="1381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7"/>
            <p:cNvSpPr/>
            <p:nvPr/>
          </p:nvSpPr>
          <p:spPr>
            <a:xfrm>
              <a:off x="761131" y="4294652"/>
              <a:ext cx="424655" cy="416729"/>
            </a:xfrm>
            <a:custGeom>
              <a:avLst/>
              <a:gdLst/>
              <a:ahLst/>
              <a:cxnLst/>
              <a:rect l="l" t="t" r="r" b="b"/>
              <a:pathLst>
                <a:path w="13395" h="13145" extrusionOk="0">
                  <a:moveTo>
                    <a:pt x="0" y="0"/>
                  </a:moveTo>
                  <a:lnTo>
                    <a:pt x="13145" y="13145"/>
                  </a:lnTo>
                  <a:cubicBezTo>
                    <a:pt x="13228" y="13038"/>
                    <a:pt x="13300" y="12954"/>
                    <a:pt x="13395" y="1284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7"/>
            <p:cNvSpPr/>
            <p:nvPr/>
          </p:nvSpPr>
          <p:spPr>
            <a:xfrm>
              <a:off x="820003" y="4294652"/>
              <a:ext cx="391462" cy="384266"/>
            </a:xfrm>
            <a:custGeom>
              <a:avLst/>
              <a:gdLst/>
              <a:ahLst/>
              <a:cxnLst/>
              <a:rect l="l" t="t" r="r" b="b"/>
              <a:pathLst>
                <a:path w="12348" h="12121" extrusionOk="0">
                  <a:moveTo>
                    <a:pt x="1" y="0"/>
                  </a:moveTo>
                  <a:lnTo>
                    <a:pt x="12121" y="12121"/>
                  </a:lnTo>
                  <a:cubicBezTo>
                    <a:pt x="12205" y="12014"/>
                    <a:pt x="12276" y="11907"/>
                    <a:pt x="12348" y="1179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7"/>
            <p:cNvSpPr/>
            <p:nvPr/>
          </p:nvSpPr>
          <p:spPr>
            <a:xfrm>
              <a:off x="879667" y="4294652"/>
              <a:ext cx="356717" cy="349932"/>
            </a:xfrm>
            <a:custGeom>
              <a:avLst/>
              <a:gdLst/>
              <a:ahLst/>
              <a:cxnLst/>
              <a:rect l="l" t="t" r="r" b="b"/>
              <a:pathLst>
                <a:path w="11252" h="11038" extrusionOk="0">
                  <a:moveTo>
                    <a:pt x="0" y="0"/>
                  </a:moveTo>
                  <a:lnTo>
                    <a:pt x="11025" y="11037"/>
                  </a:lnTo>
                  <a:cubicBezTo>
                    <a:pt x="11097" y="10930"/>
                    <a:pt x="11168" y="10811"/>
                    <a:pt x="11251" y="1070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7"/>
            <p:cNvSpPr/>
            <p:nvPr/>
          </p:nvSpPr>
          <p:spPr>
            <a:xfrm>
              <a:off x="938919" y="4294652"/>
              <a:ext cx="319720" cy="313316"/>
            </a:xfrm>
            <a:custGeom>
              <a:avLst/>
              <a:gdLst/>
              <a:ahLst/>
              <a:cxnLst/>
              <a:rect l="l" t="t" r="r" b="b"/>
              <a:pathLst>
                <a:path w="10085" h="9883" extrusionOk="0">
                  <a:moveTo>
                    <a:pt x="0" y="0"/>
                  </a:moveTo>
                  <a:lnTo>
                    <a:pt x="9883" y="9882"/>
                  </a:lnTo>
                  <a:cubicBezTo>
                    <a:pt x="9954" y="9787"/>
                    <a:pt x="10013" y="9668"/>
                    <a:pt x="10085" y="9549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7"/>
            <p:cNvSpPr/>
            <p:nvPr/>
          </p:nvSpPr>
          <p:spPr>
            <a:xfrm>
              <a:off x="997791" y="4294652"/>
              <a:ext cx="280852" cy="275178"/>
            </a:xfrm>
            <a:custGeom>
              <a:avLst/>
              <a:gdLst/>
              <a:ahLst/>
              <a:cxnLst/>
              <a:rect l="l" t="t" r="r" b="b"/>
              <a:pathLst>
                <a:path w="8859" h="8680" extrusionOk="0">
                  <a:moveTo>
                    <a:pt x="1" y="0"/>
                  </a:moveTo>
                  <a:lnTo>
                    <a:pt x="8680" y="8680"/>
                  </a:lnTo>
                  <a:cubicBezTo>
                    <a:pt x="8740" y="8561"/>
                    <a:pt x="8799" y="8430"/>
                    <a:pt x="8859" y="8311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7"/>
            <p:cNvSpPr/>
            <p:nvPr/>
          </p:nvSpPr>
          <p:spPr>
            <a:xfrm>
              <a:off x="1057423" y="4294652"/>
              <a:ext cx="238593" cy="234060"/>
            </a:xfrm>
            <a:custGeom>
              <a:avLst/>
              <a:gdLst/>
              <a:ahLst/>
              <a:cxnLst/>
              <a:rect l="l" t="t" r="r" b="b"/>
              <a:pathLst>
                <a:path w="7526" h="7383" extrusionOk="0">
                  <a:moveTo>
                    <a:pt x="1" y="0"/>
                  </a:moveTo>
                  <a:lnTo>
                    <a:pt x="7383" y="7382"/>
                  </a:lnTo>
                  <a:cubicBezTo>
                    <a:pt x="7430" y="7251"/>
                    <a:pt x="7478" y="7120"/>
                    <a:pt x="7526" y="698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7"/>
            <p:cNvSpPr/>
            <p:nvPr/>
          </p:nvSpPr>
          <p:spPr>
            <a:xfrm>
              <a:off x="1116326" y="4294652"/>
              <a:ext cx="194400" cy="190278"/>
            </a:xfrm>
            <a:custGeom>
              <a:avLst/>
              <a:gdLst/>
              <a:ahLst/>
              <a:cxnLst/>
              <a:rect l="l" t="t" r="r" b="b"/>
              <a:pathLst>
                <a:path w="6132" h="6002" extrusionOk="0">
                  <a:moveTo>
                    <a:pt x="0" y="0"/>
                  </a:moveTo>
                  <a:lnTo>
                    <a:pt x="6001" y="6001"/>
                  </a:lnTo>
                  <a:cubicBezTo>
                    <a:pt x="6049" y="5870"/>
                    <a:pt x="6084" y="5739"/>
                    <a:pt x="6132" y="558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7"/>
            <p:cNvSpPr/>
            <p:nvPr/>
          </p:nvSpPr>
          <p:spPr>
            <a:xfrm>
              <a:off x="1175959" y="4294652"/>
              <a:ext cx="147226" cy="144215"/>
            </a:xfrm>
            <a:custGeom>
              <a:avLst/>
              <a:gdLst/>
              <a:ahLst/>
              <a:cxnLst/>
              <a:rect l="l" t="t" r="r" b="b"/>
              <a:pathLst>
                <a:path w="4644" h="4549" extrusionOk="0">
                  <a:moveTo>
                    <a:pt x="0" y="0"/>
                  </a:moveTo>
                  <a:lnTo>
                    <a:pt x="4537" y="4549"/>
                  </a:lnTo>
                  <a:cubicBezTo>
                    <a:pt x="4584" y="4394"/>
                    <a:pt x="4608" y="4251"/>
                    <a:pt x="4644" y="409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7"/>
            <p:cNvSpPr/>
            <p:nvPr/>
          </p:nvSpPr>
          <p:spPr>
            <a:xfrm>
              <a:off x="1234830" y="4294652"/>
              <a:ext cx="96661" cy="94378"/>
            </a:xfrm>
            <a:custGeom>
              <a:avLst/>
              <a:gdLst/>
              <a:ahLst/>
              <a:cxnLst/>
              <a:rect l="l" t="t" r="r" b="b"/>
              <a:pathLst>
                <a:path w="3049" h="2977" extrusionOk="0">
                  <a:moveTo>
                    <a:pt x="1" y="0"/>
                  </a:moveTo>
                  <a:lnTo>
                    <a:pt x="2977" y="2977"/>
                  </a:lnTo>
                  <a:cubicBezTo>
                    <a:pt x="3001" y="2834"/>
                    <a:pt x="3037" y="2667"/>
                    <a:pt x="30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7"/>
            <p:cNvSpPr/>
            <p:nvPr/>
          </p:nvSpPr>
          <p:spPr>
            <a:xfrm>
              <a:off x="1294114" y="4294652"/>
              <a:ext cx="42291" cy="41182"/>
            </a:xfrm>
            <a:custGeom>
              <a:avLst/>
              <a:gdLst/>
              <a:ahLst/>
              <a:cxnLst/>
              <a:rect l="l" t="t" r="r" b="b"/>
              <a:pathLst>
                <a:path w="1334" h="1299" extrusionOk="0">
                  <a:moveTo>
                    <a:pt x="0" y="0"/>
                  </a:moveTo>
                  <a:lnTo>
                    <a:pt x="1298" y="1298"/>
                  </a:lnTo>
                  <a:cubicBezTo>
                    <a:pt x="1310" y="1120"/>
                    <a:pt x="1334" y="953"/>
                    <a:pt x="1334" y="774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rgbClr val="B0B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47"/>
          <p:cNvSpPr/>
          <p:nvPr/>
        </p:nvSpPr>
        <p:spPr>
          <a:xfrm>
            <a:off x="5" y="4364206"/>
            <a:ext cx="1552500" cy="1552500"/>
          </a:xfrm>
          <a:prstGeom prst="blockArc">
            <a:avLst>
              <a:gd name="adj1" fmla="val 10800000"/>
              <a:gd name="adj2" fmla="val 20830"/>
              <a:gd name="adj3" fmla="val 1586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7"/>
          <p:cNvSpPr/>
          <p:nvPr/>
        </p:nvSpPr>
        <p:spPr>
          <a:xfrm>
            <a:off x="309633" y="3680942"/>
            <a:ext cx="488400" cy="488400"/>
          </a:xfrm>
          <a:prstGeom prst="donut">
            <a:avLst>
              <a:gd name="adj" fmla="val 2235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6" name="Google Shape;2006;p47"/>
          <p:cNvGrpSpPr/>
          <p:nvPr/>
        </p:nvGrpSpPr>
        <p:grpSpPr>
          <a:xfrm rot="10800000">
            <a:off x="7972542" y="160321"/>
            <a:ext cx="872660" cy="1401331"/>
            <a:chOff x="4593967" y="1114738"/>
            <a:chExt cx="560439" cy="899962"/>
          </a:xfrm>
        </p:grpSpPr>
        <p:sp>
          <p:nvSpPr>
            <p:cNvPr id="2007" name="Google Shape;2007;p47"/>
            <p:cNvSpPr/>
            <p:nvPr/>
          </p:nvSpPr>
          <p:spPr>
            <a:xfrm>
              <a:off x="4729631" y="1114738"/>
              <a:ext cx="424775" cy="424775"/>
            </a:xfrm>
            <a:custGeom>
              <a:avLst/>
              <a:gdLst/>
              <a:ahLst/>
              <a:cxnLst/>
              <a:rect l="l" t="t" r="r" b="b"/>
              <a:pathLst>
                <a:path w="16991" h="16991" extrusionOk="0">
                  <a:moveTo>
                    <a:pt x="1" y="1"/>
                  </a:moveTo>
                  <a:lnTo>
                    <a:pt x="1" y="16991"/>
                  </a:lnTo>
                  <a:lnTo>
                    <a:pt x="16991" y="16991"/>
                  </a:lnTo>
                  <a:cubicBezTo>
                    <a:pt x="16991" y="7609"/>
                    <a:pt x="9383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7"/>
            <p:cNvSpPr/>
            <p:nvPr/>
          </p:nvSpPr>
          <p:spPr>
            <a:xfrm>
              <a:off x="4593967" y="1590200"/>
              <a:ext cx="424475" cy="424500"/>
            </a:xfrm>
            <a:custGeom>
              <a:avLst/>
              <a:gdLst/>
              <a:ahLst/>
              <a:cxnLst/>
              <a:rect l="l" t="t" r="r" b="b"/>
              <a:pathLst>
                <a:path w="16979" h="16980" extrusionOk="0">
                  <a:moveTo>
                    <a:pt x="0" y="1"/>
                  </a:moveTo>
                  <a:lnTo>
                    <a:pt x="0" y="16979"/>
                  </a:lnTo>
                  <a:lnTo>
                    <a:pt x="16978" y="16979"/>
                  </a:lnTo>
                  <a:cubicBezTo>
                    <a:pt x="16966" y="7585"/>
                    <a:pt x="937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9" name="Google Shape;2009;p47"/>
          <p:cNvGrpSpPr/>
          <p:nvPr/>
        </p:nvGrpSpPr>
        <p:grpSpPr>
          <a:xfrm rot="5400000">
            <a:off x="8353125" y="617267"/>
            <a:ext cx="793952" cy="787820"/>
            <a:chOff x="712817" y="4294652"/>
            <a:chExt cx="623588" cy="618674"/>
          </a:xfrm>
        </p:grpSpPr>
        <p:sp>
          <p:nvSpPr>
            <p:cNvPr id="2010" name="Google Shape;2010;p47"/>
            <p:cNvSpPr/>
            <p:nvPr/>
          </p:nvSpPr>
          <p:spPr>
            <a:xfrm>
              <a:off x="713578" y="4822340"/>
              <a:ext cx="89116" cy="90986"/>
            </a:xfrm>
            <a:custGeom>
              <a:avLst/>
              <a:gdLst/>
              <a:ahLst/>
              <a:cxnLst/>
              <a:rect l="l" t="t" r="r" b="b"/>
              <a:pathLst>
                <a:path w="2811" h="2870" extrusionOk="0">
                  <a:moveTo>
                    <a:pt x="0" y="0"/>
                  </a:moveTo>
                  <a:lnTo>
                    <a:pt x="0" y="548"/>
                  </a:lnTo>
                  <a:lnTo>
                    <a:pt x="2322" y="2870"/>
                  </a:lnTo>
                  <a:cubicBezTo>
                    <a:pt x="2477" y="2858"/>
                    <a:pt x="2643" y="2846"/>
                    <a:pt x="2810" y="28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7"/>
            <p:cNvSpPr/>
            <p:nvPr/>
          </p:nvSpPr>
          <p:spPr>
            <a:xfrm>
              <a:off x="713578" y="4762708"/>
              <a:ext cx="138920" cy="142693"/>
            </a:xfrm>
            <a:custGeom>
              <a:avLst/>
              <a:gdLst/>
              <a:ahLst/>
              <a:cxnLst/>
              <a:rect l="l" t="t" r="r" b="b"/>
              <a:pathLst>
                <a:path w="4382" h="4501" extrusionOk="0">
                  <a:moveTo>
                    <a:pt x="0" y="0"/>
                  </a:moveTo>
                  <a:lnTo>
                    <a:pt x="0" y="548"/>
                  </a:lnTo>
                  <a:lnTo>
                    <a:pt x="3941" y="4501"/>
                  </a:lnTo>
                  <a:cubicBezTo>
                    <a:pt x="4084" y="4465"/>
                    <a:pt x="4239" y="4429"/>
                    <a:pt x="4382" y="43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7"/>
            <p:cNvSpPr/>
            <p:nvPr/>
          </p:nvSpPr>
          <p:spPr>
            <a:xfrm>
              <a:off x="713578" y="4703805"/>
              <a:ext cx="185745" cy="189898"/>
            </a:xfrm>
            <a:custGeom>
              <a:avLst/>
              <a:gdLst/>
              <a:ahLst/>
              <a:cxnLst/>
              <a:rect l="l" t="t" r="r" b="b"/>
              <a:pathLst>
                <a:path w="5859" h="5990" extrusionOk="0">
                  <a:moveTo>
                    <a:pt x="0" y="1"/>
                  </a:moveTo>
                  <a:lnTo>
                    <a:pt x="12" y="13"/>
                  </a:lnTo>
                  <a:lnTo>
                    <a:pt x="12" y="13"/>
                  </a:lnTo>
                  <a:lnTo>
                    <a:pt x="12" y="1"/>
                  </a:lnTo>
                  <a:close/>
                  <a:moveTo>
                    <a:pt x="12" y="13"/>
                  </a:moveTo>
                  <a:lnTo>
                    <a:pt x="12" y="548"/>
                  </a:lnTo>
                  <a:lnTo>
                    <a:pt x="5441" y="5990"/>
                  </a:lnTo>
                  <a:cubicBezTo>
                    <a:pt x="5572" y="5954"/>
                    <a:pt x="5727" y="5906"/>
                    <a:pt x="5858" y="5870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7"/>
            <p:cNvSpPr/>
            <p:nvPr/>
          </p:nvSpPr>
          <p:spPr>
            <a:xfrm>
              <a:off x="713578" y="4644553"/>
              <a:ext cx="229526" cy="234440"/>
            </a:xfrm>
            <a:custGeom>
              <a:avLst/>
              <a:gdLst/>
              <a:ahLst/>
              <a:cxnLst/>
              <a:rect l="l" t="t" r="r" b="b"/>
              <a:pathLst>
                <a:path w="7240" h="7395" extrusionOk="0">
                  <a:moveTo>
                    <a:pt x="0" y="0"/>
                  </a:moveTo>
                  <a:lnTo>
                    <a:pt x="0" y="548"/>
                  </a:lnTo>
                  <a:lnTo>
                    <a:pt x="6846" y="7394"/>
                  </a:lnTo>
                  <a:cubicBezTo>
                    <a:pt x="6977" y="7347"/>
                    <a:pt x="7108" y="7287"/>
                    <a:pt x="7239" y="7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7"/>
            <p:cNvSpPr/>
            <p:nvPr/>
          </p:nvSpPr>
          <p:spPr>
            <a:xfrm>
              <a:off x="713197" y="4585301"/>
              <a:ext cx="271056" cy="276699"/>
            </a:xfrm>
            <a:custGeom>
              <a:avLst/>
              <a:gdLst/>
              <a:ahLst/>
              <a:cxnLst/>
              <a:rect l="l" t="t" r="r" b="b"/>
              <a:pathLst>
                <a:path w="8550" h="8728" extrusionOk="0">
                  <a:moveTo>
                    <a:pt x="0" y="0"/>
                  </a:moveTo>
                  <a:lnTo>
                    <a:pt x="0" y="548"/>
                  </a:lnTo>
                  <a:lnTo>
                    <a:pt x="8180" y="8727"/>
                  </a:lnTo>
                  <a:cubicBezTo>
                    <a:pt x="8299" y="8668"/>
                    <a:pt x="8430" y="8608"/>
                    <a:pt x="8549" y="854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7"/>
            <p:cNvSpPr/>
            <p:nvPr/>
          </p:nvSpPr>
          <p:spPr>
            <a:xfrm>
              <a:off x="712817" y="4526017"/>
              <a:ext cx="309924" cy="315598"/>
            </a:xfrm>
            <a:custGeom>
              <a:avLst/>
              <a:gdLst/>
              <a:ahLst/>
              <a:cxnLst/>
              <a:rect l="l" t="t" r="r" b="b"/>
              <a:pathLst>
                <a:path w="9776" h="9955" extrusionOk="0">
                  <a:moveTo>
                    <a:pt x="0" y="1"/>
                  </a:moveTo>
                  <a:lnTo>
                    <a:pt x="0" y="537"/>
                  </a:lnTo>
                  <a:lnTo>
                    <a:pt x="9418" y="9954"/>
                  </a:lnTo>
                  <a:cubicBezTo>
                    <a:pt x="9549" y="9895"/>
                    <a:pt x="9656" y="9835"/>
                    <a:pt x="9776" y="9764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7"/>
            <p:cNvSpPr/>
            <p:nvPr/>
          </p:nvSpPr>
          <p:spPr>
            <a:xfrm>
              <a:off x="713578" y="4467145"/>
              <a:ext cx="345779" cy="352944"/>
            </a:xfrm>
            <a:custGeom>
              <a:avLst/>
              <a:gdLst/>
              <a:ahLst/>
              <a:cxnLst/>
              <a:rect l="l" t="t" r="r" b="b"/>
              <a:pathLst>
                <a:path w="10907" h="11133" extrusionOk="0">
                  <a:moveTo>
                    <a:pt x="0" y="0"/>
                  </a:moveTo>
                  <a:lnTo>
                    <a:pt x="0" y="548"/>
                  </a:lnTo>
                  <a:lnTo>
                    <a:pt x="10573" y="11133"/>
                  </a:lnTo>
                  <a:cubicBezTo>
                    <a:pt x="10680" y="11049"/>
                    <a:pt x="10799" y="10978"/>
                    <a:pt x="10906" y="109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7"/>
            <p:cNvSpPr/>
            <p:nvPr/>
          </p:nvSpPr>
          <p:spPr>
            <a:xfrm>
              <a:off x="713578" y="4407513"/>
              <a:ext cx="380493" cy="388419"/>
            </a:xfrm>
            <a:custGeom>
              <a:avLst/>
              <a:gdLst/>
              <a:ahLst/>
              <a:cxnLst/>
              <a:rect l="l" t="t" r="r" b="b"/>
              <a:pathLst>
                <a:path w="12002" h="12252" extrusionOk="0">
                  <a:moveTo>
                    <a:pt x="0" y="0"/>
                  </a:moveTo>
                  <a:lnTo>
                    <a:pt x="12" y="12"/>
                  </a:lnTo>
                  <a:lnTo>
                    <a:pt x="12" y="0"/>
                  </a:lnTo>
                  <a:close/>
                  <a:moveTo>
                    <a:pt x="12" y="12"/>
                  </a:moveTo>
                  <a:lnTo>
                    <a:pt x="12" y="572"/>
                  </a:lnTo>
                  <a:lnTo>
                    <a:pt x="11692" y="12252"/>
                  </a:lnTo>
                  <a:cubicBezTo>
                    <a:pt x="11799" y="12180"/>
                    <a:pt x="11907" y="12085"/>
                    <a:pt x="12002" y="12014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7"/>
            <p:cNvSpPr/>
            <p:nvPr/>
          </p:nvSpPr>
          <p:spPr>
            <a:xfrm>
              <a:off x="712817" y="4348610"/>
              <a:ext cx="413337" cy="420914"/>
            </a:xfrm>
            <a:custGeom>
              <a:avLst/>
              <a:gdLst/>
              <a:ahLst/>
              <a:cxnLst/>
              <a:rect l="l" t="t" r="r" b="b"/>
              <a:pathLst>
                <a:path w="13038" h="13277" extrusionOk="0">
                  <a:moveTo>
                    <a:pt x="0" y="1"/>
                  </a:moveTo>
                  <a:lnTo>
                    <a:pt x="0" y="537"/>
                  </a:lnTo>
                  <a:lnTo>
                    <a:pt x="12740" y="13276"/>
                  </a:lnTo>
                  <a:cubicBezTo>
                    <a:pt x="12847" y="13205"/>
                    <a:pt x="12954" y="13110"/>
                    <a:pt x="13038" y="130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7"/>
            <p:cNvSpPr/>
            <p:nvPr/>
          </p:nvSpPr>
          <p:spPr>
            <a:xfrm>
              <a:off x="713578" y="4294652"/>
              <a:ext cx="443550" cy="446561"/>
            </a:xfrm>
            <a:custGeom>
              <a:avLst/>
              <a:gdLst/>
              <a:ahLst/>
              <a:cxnLst/>
              <a:rect l="l" t="t" r="r" b="b"/>
              <a:pathLst>
                <a:path w="13991" h="14086" extrusionOk="0">
                  <a:moveTo>
                    <a:pt x="0" y="0"/>
                  </a:moveTo>
                  <a:lnTo>
                    <a:pt x="0" y="381"/>
                  </a:lnTo>
                  <a:lnTo>
                    <a:pt x="13704" y="14085"/>
                  </a:lnTo>
                  <a:cubicBezTo>
                    <a:pt x="13812" y="13990"/>
                    <a:pt x="13895" y="13907"/>
                    <a:pt x="13990" y="13812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7"/>
            <p:cNvSpPr/>
            <p:nvPr/>
          </p:nvSpPr>
          <p:spPr>
            <a:xfrm>
              <a:off x="761131" y="4294652"/>
              <a:ext cx="424655" cy="416729"/>
            </a:xfrm>
            <a:custGeom>
              <a:avLst/>
              <a:gdLst/>
              <a:ahLst/>
              <a:cxnLst/>
              <a:rect l="l" t="t" r="r" b="b"/>
              <a:pathLst>
                <a:path w="13395" h="13145" extrusionOk="0">
                  <a:moveTo>
                    <a:pt x="0" y="0"/>
                  </a:moveTo>
                  <a:lnTo>
                    <a:pt x="13145" y="13145"/>
                  </a:lnTo>
                  <a:cubicBezTo>
                    <a:pt x="13228" y="13038"/>
                    <a:pt x="13300" y="12954"/>
                    <a:pt x="13395" y="1284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7"/>
            <p:cNvSpPr/>
            <p:nvPr/>
          </p:nvSpPr>
          <p:spPr>
            <a:xfrm>
              <a:off x="820003" y="4294652"/>
              <a:ext cx="391462" cy="384266"/>
            </a:xfrm>
            <a:custGeom>
              <a:avLst/>
              <a:gdLst/>
              <a:ahLst/>
              <a:cxnLst/>
              <a:rect l="l" t="t" r="r" b="b"/>
              <a:pathLst>
                <a:path w="12348" h="12121" extrusionOk="0">
                  <a:moveTo>
                    <a:pt x="1" y="0"/>
                  </a:moveTo>
                  <a:lnTo>
                    <a:pt x="12121" y="12121"/>
                  </a:lnTo>
                  <a:cubicBezTo>
                    <a:pt x="12205" y="12014"/>
                    <a:pt x="12276" y="11907"/>
                    <a:pt x="12348" y="1179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7"/>
            <p:cNvSpPr/>
            <p:nvPr/>
          </p:nvSpPr>
          <p:spPr>
            <a:xfrm>
              <a:off x="879667" y="4294652"/>
              <a:ext cx="356717" cy="349932"/>
            </a:xfrm>
            <a:custGeom>
              <a:avLst/>
              <a:gdLst/>
              <a:ahLst/>
              <a:cxnLst/>
              <a:rect l="l" t="t" r="r" b="b"/>
              <a:pathLst>
                <a:path w="11252" h="11038" extrusionOk="0">
                  <a:moveTo>
                    <a:pt x="0" y="0"/>
                  </a:moveTo>
                  <a:lnTo>
                    <a:pt x="11025" y="11037"/>
                  </a:lnTo>
                  <a:cubicBezTo>
                    <a:pt x="11097" y="10930"/>
                    <a:pt x="11168" y="10811"/>
                    <a:pt x="11251" y="1070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7"/>
            <p:cNvSpPr/>
            <p:nvPr/>
          </p:nvSpPr>
          <p:spPr>
            <a:xfrm>
              <a:off x="938919" y="4294652"/>
              <a:ext cx="319720" cy="313316"/>
            </a:xfrm>
            <a:custGeom>
              <a:avLst/>
              <a:gdLst/>
              <a:ahLst/>
              <a:cxnLst/>
              <a:rect l="l" t="t" r="r" b="b"/>
              <a:pathLst>
                <a:path w="10085" h="9883" extrusionOk="0">
                  <a:moveTo>
                    <a:pt x="0" y="0"/>
                  </a:moveTo>
                  <a:lnTo>
                    <a:pt x="9883" y="9882"/>
                  </a:lnTo>
                  <a:cubicBezTo>
                    <a:pt x="9954" y="9787"/>
                    <a:pt x="10013" y="9668"/>
                    <a:pt x="10085" y="9549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7"/>
            <p:cNvSpPr/>
            <p:nvPr/>
          </p:nvSpPr>
          <p:spPr>
            <a:xfrm>
              <a:off x="997791" y="4294652"/>
              <a:ext cx="280852" cy="275178"/>
            </a:xfrm>
            <a:custGeom>
              <a:avLst/>
              <a:gdLst/>
              <a:ahLst/>
              <a:cxnLst/>
              <a:rect l="l" t="t" r="r" b="b"/>
              <a:pathLst>
                <a:path w="8859" h="8680" extrusionOk="0">
                  <a:moveTo>
                    <a:pt x="1" y="0"/>
                  </a:moveTo>
                  <a:lnTo>
                    <a:pt x="8680" y="8680"/>
                  </a:lnTo>
                  <a:cubicBezTo>
                    <a:pt x="8740" y="8561"/>
                    <a:pt x="8799" y="8430"/>
                    <a:pt x="8859" y="8311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7"/>
            <p:cNvSpPr/>
            <p:nvPr/>
          </p:nvSpPr>
          <p:spPr>
            <a:xfrm>
              <a:off x="1057423" y="4294652"/>
              <a:ext cx="238593" cy="234060"/>
            </a:xfrm>
            <a:custGeom>
              <a:avLst/>
              <a:gdLst/>
              <a:ahLst/>
              <a:cxnLst/>
              <a:rect l="l" t="t" r="r" b="b"/>
              <a:pathLst>
                <a:path w="7526" h="7383" extrusionOk="0">
                  <a:moveTo>
                    <a:pt x="1" y="0"/>
                  </a:moveTo>
                  <a:lnTo>
                    <a:pt x="7383" y="7382"/>
                  </a:lnTo>
                  <a:cubicBezTo>
                    <a:pt x="7430" y="7251"/>
                    <a:pt x="7478" y="7120"/>
                    <a:pt x="7526" y="6989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7"/>
            <p:cNvSpPr/>
            <p:nvPr/>
          </p:nvSpPr>
          <p:spPr>
            <a:xfrm>
              <a:off x="1116326" y="4294652"/>
              <a:ext cx="194400" cy="190278"/>
            </a:xfrm>
            <a:custGeom>
              <a:avLst/>
              <a:gdLst/>
              <a:ahLst/>
              <a:cxnLst/>
              <a:rect l="l" t="t" r="r" b="b"/>
              <a:pathLst>
                <a:path w="6132" h="6002" extrusionOk="0">
                  <a:moveTo>
                    <a:pt x="0" y="0"/>
                  </a:moveTo>
                  <a:lnTo>
                    <a:pt x="6001" y="6001"/>
                  </a:lnTo>
                  <a:cubicBezTo>
                    <a:pt x="6049" y="5870"/>
                    <a:pt x="6084" y="5739"/>
                    <a:pt x="6132" y="5584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7"/>
            <p:cNvSpPr/>
            <p:nvPr/>
          </p:nvSpPr>
          <p:spPr>
            <a:xfrm>
              <a:off x="1175959" y="4294652"/>
              <a:ext cx="147226" cy="144215"/>
            </a:xfrm>
            <a:custGeom>
              <a:avLst/>
              <a:gdLst/>
              <a:ahLst/>
              <a:cxnLst/>
              <a:rect l="l" t="t" r="r" b="b"/>
              <a:pathLst>
                <a:path w="4644" h="4549" extrusionOk="0">
                  <a:moveTo>
                    <a:pt x="0" y="0"/>
                  </a:moveTo>
                  <a:lnTo>
                    <a:pt x="4537" y="4549"/>
                  </a:lnTo>
                  <a:cubicBezTo>
                    <a:pt x="4584" y="4394"/>
                    <a:pt x="4608" y="4251"/>
                    <a:pt x="4644" y="4096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7"/>
            <p:cNvSpPr/>
            <p:nvPr/>
          </p:nvSpPr>
          <p:spPr>
            <a:xfrm>
              <a:off x="1234830" y="4294652"/>
              <a:ext cx="96661" cy="94378"/>
            </a:xfrm>
            <a:custGeom>
              <a:avLst/>
              <a:gdLst/>
              <a:ahLst/>
              <a:cxnLst/>
              <a:rect l="l" t="t" r="r" b="b"/>
              <a:pathLst>
                <a:path w="3049" h="2977" extrusionOk="0">
                  <a:moveTo>
                    <a:pt x="1" y="0"/>
                  </a:moveTo>
                  <a:lnTo>
                    <a:pt x="2977" y="2977"/>
                  </a:lnTo>
                  <a:cubicBezTo>
                    <a:pt x="3001" y="2834"/>
                    <a:pt x="3037" y="2667"/>
                    <a:pt x="30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7"/>
            <p:cNvSpPr/>
            <p:nvPr/>
          </p:nvSpPr>
          <p:spPr>
            <a:xfrm>
              <a:off x="1294114" y="4294652"/>
              <a:ext cx="42291" cy="41182"/>
            </a:xfrm>
            <a:custGeom>
              <a:avLst/>
              <a:gdLst/>
              <a:ahLst/>
              <a:cxnLst/>
              <a:rect l="l" t="t" r="r" b="b"/>
              <a:pathLst>
                <a:path w="1334" h="1299" extrusionOk="0">
                  <a:moveTo>
                    <a:pt x="0" y="0"/>
                  </a:moveTo>
                  <a:lnTo>
                    <a:pt x="1298" y="1298"/>
                  </a:lnTo>
                  <a:cubicBezTo>
                    <a:pt x="1310" y="1120"/>
                    <a:pt x="1334" y="953"/>
                    <a:pt x="1334" y="774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0" name="Google Shape;2030;p47"/>
          <p:cNvSpPr/>
          <p:nvPr/>
        </p:nvSpPr>
        <p:spPr>
          <a:xfrm rot="5400000">
            <a:off x="8086064" y="4096699"/>
            <a:ext cx="689400" cy="689400"/>
          </a:xfrm>
          <a:prstGeom prst="blockArc">
            <a:avLst>
              <a:gd name="adj1" fmla="val 10800000"/>
              <a:gd name="adj2" fmla="val 20830"/>
              <a:gd name="adj3" fmla="val 1586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1" name="Google Shape;2031;p47"/>
          <p:cNvSpPr/>
          <p:nvPr/>
        </p:nvSpPr>
        <p:spPr>
          <a:xfrm rot="5400000">
            <a:off x="27" y="-29"/>
            <a:ext cx="660950" cy="660989"/>
          </a:xfrm>
          <a:custGeom>
            <a:avLst/>
            <a:gdLst/>
            <a:ahLst/>
            <a:cxnLst/>
            <a:rect l="l" t="t" r="r" b="b"/>
            <a:pathLst>
              <a:path w="16979" h="16980" extrusionOk="0">
                <a:moveTo>
                  <a:pt x="0" y="1"/>
                </a:moveTo>
                <a:lnTo>
                  <a:pt x="0" y="16979"/>
                </a:lnTo>
                <a:lnTo>
                  <a:pt x="16978" y="16979"/>
                </a:lnTo>
                <a:cubicBezTo>
                  <a:pt x="16966" y="7585"/>
                  <a:pt x="9370" y="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855954" y="4509493"/>
            <a:ext cx="6712986" cy="445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1800"/>
              </a:spcAft>
            </a:pPr>
            <a:r>
              <a:rPr lang="bg-BG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се изисква съфинансиране от страна на кандидатите/партньорите. </a:t>
            </a:r>
            <a:r>
              <a:rPr lang="bg-BG" sz="11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Безвъзмездната </a:t>
            </a:r>
            <a:r>
              <a:rPr lang="bg-BG" sz="1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 помощ може да покрие до 100 % от общо допустимите разходи по проекта.</a:t>
            </a:r>
            <a:endParaRPr lang="bg-BG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36821" y="4513103"/>
            <a:ext cx="359695" cy="32311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2" y="98042"/>
            <a:ext cx="914262" cy="9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0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7"/>
          <p:cNvSpPr/>
          <p:nvPr/>
        </p:nvSpPr>
        <p:spPr>
          <a:xfrm>
            <a:off x="593024" y="792953"/>
            <a:ext cx="8126906" cy="36661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823" name="Google Shape;823;p37"/>
          <p:cNvSpPr txBox="1">
            <a:spLocks noGrp="1"/>
          </p:cNvSpPr>
          <p:nvPr>
            <p:ph type="title"/>
          </p:nvPr>
        </p:nvSpPr>
        <p:spPr>
          <a:xfrm>
            <a:off x="598908" y="18278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Допустими кандидати и партньори</a:t>
            </a:r>
            <a:endParaRPr dirty="0"/>
          </a:p>
        </p:txBody>
      </p:sp>
      <p:sp>
        <p:nvSpPr>
          <p:cNvPr id="824" name="Google Shape;824;p37"/>
          <p:cNvSpPr txBox="1">
            <a:spLocks noGrp="1"/>
          </p:cNvSpPr>
          <p:nvPr>
            <p:ph type="subTitle" idx="1"/>
          </p:nvPr>
        </p:nvSpPr>
        <p:spPr>
          <a:xfrm>
            <a:off x="840938" y="1488716"/>
            <a:ext cx="1747800" cy="600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 smtClean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Кандидати</a:t>
            </a:r>
            <a:endParaRPr dirty="0"/>
          </a:p>
        </p:txBody>
      </p:sp>
      <p:sp>
        <p:nvSpPr>
          <p:cNvPr id="825" name="Google Shape;825;p37"/>
          <p:cNvSpPr txBox="1">
            <a:spLocks noGrp="1"/>
          </p:cNvSpPr>
          <p:nvPr>
            <p:ph type="subTitle" idx="2"/>
          </p:nvPr>
        </p:nvSpPr>
        <p:spPr>
          <a:xfrm>
            <a:off x="995313" y="2317275"/>
            <a:ext cx="17478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Clr>
                <a:schemeClr val="dk1"/>
              </a:buClr>
              <a:buSzPts val="1100"/>
            </a:pPr>
            <a:r>
              <a:rPr lang="ru-RU" dirty="0" smtClean="0"/>
              <a:t>Доставчици </a:t>
            </a:r>
            <a:r>
              <a:rPr lang="ru-RU" dirty="0"/>
              <a:t>на социални услуги за деца , вкл. </a:t>
            </a:r>
            <a:r>
              <a:rPr lang="ru-RU" dirty="0" smtClean="0"/>
              <a:t>общини</a:t>
            </a:r>
            <a:endParaRPr dirty="0"/>
          </a:p>
        </p:txBody>
      </p:sp>
      <p:sp>
        <p:nvSpPr>
          <p:cNvPr id="828" name="Google Shape;828;p37"/>
          <p:cNvSpPr txBox="1">
            <a:spLocks noGrp="1"/>
          </p:cNvSpPr>
          <p:nvPr>
            <p:ph type="subTitle" idx="5"/>
          </p:nvPr>
        </p:nvSpPr>
        <p:spPr>
          <a:xfrm>
            <a:off x="6481055" y="1072022"/>
            <a:ext cx="1747800" cy="6223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Допустими партньори</a:t>
            </a:r>
            <a:endParaRPr dirty="0"/>
          </a:p>
        </p:txBody>
      </p:sp>
      <p:sp>
        <p:nvSpPr>
          <p:cNvPr id="829" name="Google Shape;829;p37"/>
          <p:cNvSpPr txBox="1">
            <a:spLocks noGrp="1"/>
          </p:cNvSpPr>
          <p:nvPr>
            <p:ph type="subTitle" idx="6"/>
          </p:nvPr>
        </p:nvSpPr>
        <p:spPr>
          <a:xfrm>
            <a:off x="6548714" y="1772653"/>
            <a:ext cx="17478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</a:pPr>
            <a:r>
              <a:rPr lang="ru-RU" sz="1200" dirty="0" smtClean="0"/>
              <a:t>Доставчици </a:t>
            </a:r>
            <a:r>
              <a:rPr lang="ru-RU" sz="1200" dirty="0"/>
              <a:t>на социални услуги за деца , вкл. общини; 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endParaRPr lang="ru-RU" sz="1200" dirty="0"/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ru-RU" sz="1200" dirty="0" smtClean="0"/>
              <a:t>Неправителствени </a:t>
            </a:r>
            <a:r>
              <a:rPr lang="ru-RU" sz="1200" dirty="0"/>
              <a:t>организации; 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endParaRPr lang="ru-RU" sz="1200" dirty="0"/>
          </a:p>
          <a:p>
            <a:pPr marL="0" lvl="0" indent="0" algn="just">
              <a:buClr>
                <a:schemeClr val="dk1"/>
              </a:buClr>
              <a:buSzPts val="1100"/>
            </a:pPr>
            <a:r>
              <a:rPr lang="ru-RU" sz="1200" dirty="0" smtClean="0"/>
              <a:t>Лечебни заведения.</a:t>
            </a:r>
          </a:p>
          <a:p>
            <a:pPr marL="0" lvl="0" indent="0" algn="just">
              <a:buClr>
                <a:schemeClr val="dk1"/>
              </a:buClr>
              <a:buSzPts val="1100"/>
            </a:pPr>
            <a:endParaRPr lang="ru-RU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</p:txBody>
      </p:sp>
      <p:grpSp>
        <p:nvGrpSpPr>
          <p:cNvPr id="855" name="Google Shape;855;p37"/>
          <p:cNvGrpSpPr/>
          <p:nvPr/>
        </p:nvGrpSpPr>
        <p:grpSpPr>
          <a:xfrm rot="10800000">
            <a:off x="8303001" y="-4"/>
            <a:ext cx="1000410" cy="870218"/>
            <a:chOff x="4593967" y="1455829"/>
            <a:chExt cx="642483" cy="558871"/>
          </a:xfrm>
        </p:grpSpPr>
        <p:sp>
          <p:nvSpPr>
            <p:cNvPr id="856" name="Google Shape;856;p37"/>
            <p:cNvSpPr/>
            <p:nvPr/>
          </p:nvSpPr>
          <p:spPr>
            <a:xfrm>
              <a:off x="4811675" y="1455829"/>
              <a:ext cx="424775" cy="424775"/>
            </a:xfrm>
            <a:custGeom>
              <a:avLst/>
              <a:gdLst/>
              <a:ahLst/>
              <a:cxnLst/>
              <a:rect l="l" t="t" r="r" b="b"/>
              <a:pathLst>
                <a:path w="16991" h="16991" extrusionOk="0">
                  <a:moveTo>
                    <a:pt x="1" y="1"/>
                  </a:moveTo>
                  <a:lnTo>
                    <a:pt x="1" y="16991"/>
                  </a:lnTo>
                  <a:lnTo>
                    <a:pt x="16991" y="16991"/>
                  </a:lnTo>
                  <a:cubicBezTo>
                    <a:pt x="16991" y="7609"/>
                    <a:pt x="9383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4593967" y="1590200"/>
              <a:ext cx="424475" cy="424500"/>
            </a:xfrm>
            <a:custGeom>
              <a:avLst/>
              <a:gdLst/>
              <a:ahLst/>
              <a:cxnLst/>
              <a:rect l="l" t="t" r="r" b="b"/>
              <a:pathLst>
                <a:path w="16979" h="16980" extrusionOk="0">
                  <a:moveTo>
                    <a:pt x="0" y="1"/>
                  </a:moveTo>
                  <a:lnTo>
                    <a:pt x="0" y="16979"/>
                  </a:lnTo>
                  <a:lnTo>
                    <a:pt x="16978" y="16979"/>
                  </a:lnTo>
                  <a:cubicBezTo>
                    <a:pt x="16966" y="7585"/>
                    <a:pt x="937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58" name="Google Shape;858;p37"/>
          <p:cNvPicPr preferRelativeResize="0"/>
          <p:nvPr/>
        </p:nvPicPr>
        <p:blipFill rotWithShape="1">
          <a:blip r:embed="rId3">
            <a:alphaModFix/>
          </a:blip>
          <a:srcRect l="26128" t="2353" r="21098" b="7132"/>
          <a:stretch/>
        </p:blipFill>
        <p:spPr>
          <a:xfrm>
            <a:off x="2683205" y="875263"/>
            <a:ext cx="3535500" cy="35142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859" name="Google Shape;859;p37"/>
          <p:cNvSpPr/>
          <p:nvPr/>
        </p:nvSpPr>
        <p:spPr>
          <a:xfrm rot="-5400000">
            <a:off x="3104836" y="1147360"/>
            <a:ext cx="350700" cy="350700"/>
          </a:xfrm>
          <a:prstGeom prst="donut">
            <a:avLst>
              <a:gd name="adj" fmla="val 2235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7"/>
          <p:cNvSpPr/>
          <p:nvPr/>
        </p:nvSpPr>
        <p:spPr>
          <a:xfrm>
            <a:off x="-219045" y="932913"/>
            <a:ext cx="450300" cy="450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37"/>
          <p:cNvSpPr/>
          <p:nvPr/>
        </p:nvSpPr>
        <p:spPr>
          <a:xfrm>
            <a:off x="5257631" y="1038416"/>
            <a:ext cx="450300" cy="45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6296679" y="2051040"/>
            <a:ext cx="247567" cy="187809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6356076" y="2622768"/>
            <a:ext cx="249958" cy="188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6291644" y="3153164"/>
            <a:ext cx="249958" cy="188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26" y="2433776"/>
            <a:ext cx="249958" cy="1889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766" y="4553566"/>
            <a:ext cx="8871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NB</a:t>
            </a:r>
            <a:r>
              <a:rPr lang="en-US" sz="900" b="1" dirty="0">
                <a:solidFill>
                  <a:srgbClr val="FF0000"/>
                </a:solidFill>
              </a:rPr>
              <a:t>! </a:t>
            </a:r>
            <a:r>
              <a:rPr lang="ru-RU" sz="900" i="1" dirty="0"/>
              <a:t>Дейностите в рамките на едно проектно предложение </a:t>
            </a:r>
            <a:r>
              <a:rPr lang="ru-RU" sz="900" i="1" dirty="0">
                <a:solidFill>
                  <a:srgbClr val="FF0000"/>
                </a:solidFill>
              </a:rPr>
              <a:t>могат да се изпълняват на територията само на един от двата типа региони </a:t>
            </a:r>
            <a:r>
              <a:rPr lang="ru-RU" sz="900" i="1" dirty="0"/>
              <a:t>– в преход </a:t>
            </a:r>
            <a:r>
              <a:rPr lang="ru-RU" sz="900" i="1" dirty="0">
                <a:solidFill>
                  <a:srgbClr val="FF0000"/>
                </a:solidFill>
              </a:rPr>
              <a:t>ИЛИ</a:t>
            </a:r>
            <a:r>
              <a:rPr lang="ru-RU" sz="900" i="1" dirty="0"/>
              <a:t> слабо развитите </a:t>
            </a:r>
            <a:r>
              <a:rPr lang="ru-RU" sz="900" i="1" dirty="0" smtClean="0"/>
              <a:t>региони.</a:t>
            </a:r>
            <a:r>
              <a:rPr lang="de-DE" sz="900" i="1" dirty="0" smtClean="0"/>
              <a:t> </a:t>
            </a:r>
            <a:r>
              <a:rPr lang="bg-BG" sz="900" i="1" dirty="0" smtClean="0"/>
              <a:t>В случай на партньорство, </a:t>
            </a:r>
            <a:r>
              <a:rPr lang="bg-BG" sz="900" i="1" dirty="0" smtClean="0">
                <a:solidFill>
                  <a:srgbClr val="FF0000"/>
                </a:solidFill>
              </a:rPr>
              <a:t>водещо е мястото на изпълнение на дейностите</a:t>
            </a:r>
            <a:r>
              <a:rPr lang="bg-BG" sz="900" i="1" dirty="0" smtClean="0"/>
              <a:t>, а не местоположението/ адресната регистрация на кандидат или партньора. </a:t>
            </a:r>
            <a:endParaRPr lang="ru-RU" sz="9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938348" y="3685167"/>
            <a:ext cx="2710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sz="1100" dirty="0" smtClean="0">
                <a:solidFill>
                  <a:srgbClr val="FF0000"/>
                </a:solidFill>
              </a:rPr>
              <a:t>Партньорите </a:t>
            </a:r>
            <a:r>
              <a:rPr lang="ru-RU" sz="1100" dirty="0">
                <a:solidFill>
                  <a:srgbClr val="FF0000"/>
                </a:solidFill>
              </a:rPr>
              <a:t>задължително разходват средства от </a:t>
            </a:r>
            <a:r>
              <a:rPr lang="ru-RU" sz="1100" dirty="0" smtClean="0">
                <a:solidFill>
                  <a:srgbClr val="FF0000"/>
                </a:solidFill>
              </a:rPr>
              <a:t>БФП по проекта!</a:t>
            </a:r>
            <a:endParaRPr lang="ru-RU" sz="1100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" y="1379"/>
            <a:ext cx="781272" cy="7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5"/>
          <p:cNvSpPr/>
          <p:nvPr/>
        </p:nvSpPr>
        <p:spPr>
          <a:xfrm>
            <a:off x="840992" y="1333805"/>
            <a:ext cx="7726537" cy="371991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737" name="Google Shape;737;p35"/>
          <p:cNvSpPr txBox="1">
            <a:spLocks noGrp="1"/>
          </p:cNvSpPr>
          <p:nvPr>
            <p:ph type="subTitle" idx="2"/>
          </p:nvPr>
        </p:nvSpPr>
        <p:spPr>
          <a:xfrm>
            <a:off x="1268156" y="1975680"/>
            <a:ext cx="68940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200" b="1" i="1" dirty="0" smtClean="0">
                <a:solidFill>
                  <a:srgbClr val="FF0000"/>
                </a:solidFill>
              </a:rPr>
              <a:t>Всяко проектно предложение </a:t>
            </a:r>
            <a:r>
              <a:rPr lang="ru-RU" sz="1200" b="1" i="1" u="sng" dirty="0" smtClean="0">
                <a:solidFill>
                  <a:srgbClr val="FF0000"/>
                </a:solidFill>
              </a:rPr>
              <a:t>задължително следва да включва дейности, от СЦ 3. </a:t>
            </a:r>
          </a:p>
          <a:p>
            <a:pPr marL="0" lvl="0" indent="0"/>
            <a:endParaRPr lang="en-US" sz="1200" i="1" dirty="0" smtClean="0"/>
          </a:p>
          <a:p>
            <a:pPr marL="0" lvl="0" indent="0"/>
            <a:r>
              <a:rPr lang="en-US" sz="1200" b="1" i="1" dirty="0" smtClean="0">
                <a:solidFill>
                  <a:srgbClr val="FF0000"/>
                </a:solidFill>
              </a:rPr>
              <a:t>!!! </a:t>
            </a:r>
            <a:r>
              <a:rPr lang="ru-RU" sz="1200" i="1" dirty="0" smtClean="0">
                <a:solidFill>
                  <a:schemeClr val="accent3">
                    <a:lumMod val="10000"/>
                  </a:schemeClr>
                </a:solidFill>
              </a:rPr>
              <a:t>Моля </a:t>
            </a:r>
            <a:r>
              <a:rPr lang="ru-RU" sz="1200" i="1" dirty="0">
                <a:solidFill>
                  <a:schemeClr val="accent3">
                    <a:lumMod val="10000"/>
                  </a:schemeClr>
                </a:solidFill>
              </a:rPr>
              <a:t>обърнете внимание, че посоченото изискване е условие за допустимост на проектното </a:t>
            </a:r>
            <a:r>
              <a:rPr lang="ru-RU" sz="1200" i="1" dirty="0" smtClean="0">
                <a:solidFill>
                  <a:schemeClr val="accent3">
                    <a:lumMod val="10000"/>
                  </a:schemeClr>
                </a:solidFill>
              </a:rPr>
              <a:t>предложение!</a:t>
            </a:r>
            <a:r>
              <a:rPr lang="en-US" sz="1200" i="1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accent3">
                    <a:lumMod val="10000"/>
                  </a:schemeClr>
                </a:solidFill>
              </a:rPr>
              <a:t>Проектни </a:t>
            </a:r>
            <a:r>
              <a:rPr lang="ru-RU" sz="1200" i="1" dirty="0">
                <a:solidFill>
                  <a:schemeClr val="accent3">
                    <a:lumMod val="10000"/>
                  </a:schemeClr>
                </a:solidFill>
              </a:rPr>
              <a:t>предложения, които включват единствено дейности по Специфична цел 2 са недопустими</a:t>
            </a:r>
            <a:r>
              <a:rPr lang="ru-RU" sz="1200" i="1" dirty="0" smtClean="0">
                <a:solidFill>
                  <a:schemeClr val="accent3">
                    <a:lumMod val="10000"/>
                  </a:schemeClr>
                </a:solidFill>
              </a:rPr>
              <a:t>!</a:t>
            </a:r>
          </a:p>
          <a:p>
            <a:pPr marL="0" lvl="0" indent="0"/>
            <a:endParaRPr lang="ru-RU" sz="1200" i="1" dirty="0">
              <a:solidFill>
                <a:schemeClr val="accent3">
                  <a:lumMod val="10000"/>
                </a:schemeClr>
              </a:solidFill>
            </a:endParaRPr>
          </a:p>
          <a:p>
            <a:pPr marL="0" lvl="0" indent="0"/>
            <a:r>
              <a:rPr lang="en-US" sz="1200" b="1" i="1" dirty="0">
                <a:solidFill>
                  <a:srgbClr val="FF0000"/>
                </a:solidFill>
              </a:rPr>
              <a:t>!!! </a:t>
            </a:r>
            <a:r>
              <a:rPr lang="ru-RU" sz="1200" i="1" dirty="0" smtClean="0">
                <a:solidFill>
                  <a:schemeClr val="accent3">
                    <a:lumMod val="10000"/>
                  </a:schemeClr>
                </a:solidFill>
              </a:rPr>
              <a:t>Дейностите </a:t>
            </a:r>
            <a:r>
              <a:rPr lang="ru-RU" sz="1200" i="1" dirty="0">
                <a:solidFill>
                  <a:schemeClr val="accent3">
                    <a:lumMod val="10000"/>
                  </a:schemeClr>
                </a:solidFill>
              </a:rPr>
              <a:t>по Специфична цел 2 (СЦ 2) са допълващи и надграждащи дейностите по Специфична цел 3 (СЦ 3). </a:t>
            </a:r>
          </a:p>
          <a:p>
            <a:pPr marL="0" lvl="0" indent="0"/>
            <a:endParaRPr lang="ru-RU" sz="1200" i="1" dirty="0">
              <a:solidFill>
                <a:schemeClr val="accent3">
                  <a:lumMod val="10000"/>
                </a:schemeClr>
              </a:solidFill>
            </a:endParaRPr>
          </a:p>
          <a:p>
            <a:pPr marL="0" lvl="0" indent="0"/>
            <a:r>
              <a:rPr lang="ru-RU" sz="1200" b="1" i="1" dirty="0">
                <a:solidFill>
                  <a:srgbClr val="FF0000"/>
                </a:solidFill>
              </a:rPr>
              <a:t>!!! </a:t>
            </a:r>
            <a:r>
              <a:rPr lang="ru-RU" sz="1200" i="1" dirty="0" smtClean="0">
                <a:solidFill>
                  <a:schemeClr val="accent3">
                    <a:lumMod val="10000"/>
                  </a:schemeClr>
                </a:solidFill>
              </a:rPr>
              <a:t>Проектните предложения могат да не включват дейности по СЦ 2, но в този случай те ще получат по-ниска оценка на ТФО.</a:t>
            </a:r>
            <a:endParaRPr lang="ru-RU" sz="1200" i="1" dirty="0">
              <a:solidFill>
                <a:schemeClr val="accent3">
                  <a:lumMod val="10000"/>
                </a:schemeClr>
              </a:solidFill>
            </a:endParaRPr>
          </a:p>
          <a:p>
            <a:pPr marL="0" lvl="0" indent="0"/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2" name="Google Shape;742;p35"/>
          <p:cNvSpPr/>
          <p:nvPr/>
        </p:nvSpPr>
        <p:spPr>
          <a:xfrm>
            <a:off x="832442" y="1162443"/>
            <a:ext cx="492300" cy="492300"/>
          </a:xfrm>
          <a:prstGeom prst="donut">
            <a:avLst>
              <a:gd name="adj" fmla="val 134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745" name="Google Shape;745;p35"/>
          <p:cNvGrpSpPr/>
          <p:nvPr/>
        </p:nvGrpSpPr>
        <p:grpSpPr>
          <a:xfrm>
            <a:off x="-671716" y="728167"/>
            <a:ext cx="1131524" cy="3687153"/>
            <a:chOff x="6487400" y="1091050"/>
            <a:chExt cx="430450" cy="2254450"/>
          </a:xfrm>
        </p:grpSpPr>
        <p:sp>
          <p:nvSpPr>
            <p:cNvPr id="746" name="Google Shape;746;p35"/>
            <p:cNvSpPr/>
            <p:nvPr/>
          </p:nvSpPr>
          <p:spPr>
            <a:xfrm>
              <a:off x="69142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68940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68737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685322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68329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68127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67925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67719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6751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67314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67109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66904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66704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66499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66296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66094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65889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65689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6548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65278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65079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64874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735;p35"/>
          <p:cNvSpPr txBox="1">
            <a:spLocks noGrp="1"/>
          </p:cNvSpPr>
          <p:nvPr>
            <p:ph type="title"/>
          </p:nvPr>
        </p:nvSpPr>
        <p:spPr>
          <a:xfrm>
            <a:off x="763608" y="299904"/>
            <a:ext cx="7300339" cy="9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Общи изисквания за дейностите</a:t>
            </a:r>
            <a:endParaRPr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" y="0"/>
            <a:ext cx="767836" cy="77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4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5"/>
          <p:cNvSpPr/>
          <p:nvPr/>
        </p:nvSpPr>
        <p:spPr>
          <a:xfrm>
            <a:off x="1051240" y="1510652"/>
            <a:ext cx="6409734" cy="296887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35" name="Google Shape;735;p35"/>
          <p:cNvSpPr txBox="1">
            <a:spLocks noGrp="1"/>
          </p:cNvSpPr>
          <p:nvPr>
            <p:ph type="title"/>
          </p:nvPr>
        </p:nvSpPr>
        <p:spPr>
          <a:xfrm>
            <a:off x="763609" y="299904"/>
            <a:ext cx="3859734" cy="9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Допустими дейности по СЦ 2</a:t>
            </a:r>
            <a:endParaRPr dirty="0"/>
          </a:p>
        </p:txBody>
      </p:sp>
      <p:sp>
        <p:nvSpPr>
          <p:cNvPr id="739" name="Google Shape;739;p35"/>
          <p:cNvSpPr txBox="1">
            <a:spLocks noGrp="1"/>
          </p:cNvSpPr>
          <p:nvPr>
            <p:ph type="subTitle" idx="4"/>
          </p:nvPr>
        </p:nvSpPr>
        <p:spPr>
          <a:xfrm>
            <a:off x="1958864" y="2009051"/>
            <a:ext cx="5124423" cy="13712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ru-RU" sz="1100" dirty="0" smtClean="0">
                <a:solidFill>
                  <a:schemeClr val="accent3">
                    <a:lumMod val="10000"/>
                  </a:schemeClr>
                </a:solidFill>
              </a:rPr>
              <a:t>Здравна </a:t>
            </a:r>
            <a:r>
              <a:rPr lang="ru-RU" sz="1100" dirty="0">
                <a:solidFill>
                  <a:schemeClr val="accent3">
                    <a:lumMod val="10000"/>
                  </a:schemeClr>
                </a:solidFill>
              </a:rPr>
              <a:t>профилактика и превенция, информираност за здравното обслужване на гражданите и достъпа до здравни грижи. Информираност относно имунизационния календар; </a:t>
            </a:r>
            <a:endParaRPr lang="ru-RU" sz="11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0" lvl="0" indent="0" algn="just"/>
            <a:endParaRPr lang="ru-RU" sz="11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0" lvl="0" indent="0" algn="just"/>
            <a:r>
              <a:rPr lang="ru-RU" sz="1100" dirty="0" smtClean="0">
                <a:solidFill>
                  <a:schemeClr val="accent3">
                    <a:lumMod val="10000"/>
                  </a:schemeClr>
                </a:solidFill>
              </a:rPr>
              <a:t>Програми </a:t>
            </a:r>
            <a:r>
              <a:rPr lang="ru-RU" sz="1100" dirty="0">
                <a:solidFill>
                  <a:schemeClr val="accent3">
                    <a:lumMod val="10000"/>
                  </a:schemeClr>
                </a:solidFill>
              </a:rPr>
              <a:t>за превенция в най-уязвимите и маргинализирани общности като напр. програми за превенция на ранни бракове и раждания, семейно планиране, подготовка за включване в образователната система и други според идентифицираните нужди; </a:t>
            </a:r>
          </a:p>
          <a:p>
            <a:pPr marL="0" lvl="0" indent="0" algn="just"/>
            <a:endParaRPr lang="ru-RU" sz="1100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marL="0" lvl="0" indent="0" algn="just"/>
            <a:r>
              <a:rPr lang="ru-RU" sz="1100" dirty="0" smtClean="0">
                <a:solidFill>
                  <a:schemeClr val="accent3">
                    <a:lumMod val="10000"/>
                  </a:schemeClr>
                </a:solidFill>
              </a:rPr>
              <a:t>Мерки </a:t>
            </a:r>
            <a:r>
              <a:rPr lang="ru-RU" sz="1100" dirty="0">
                <a:solidFill>
                  <a:schemeClr val="accent3">
                    <a:lumMod val="10000"/>
                  </a:schemeClr>
                </a:solidFill>
              </a:rPr>
              <a:t>за повишаване на здравната култура по отношение превенция на болестите при децата.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3" name="Google Shape;743;p35"/>
          <p:cNvSpPr/>
          <p:nvPr/>
        </p:nvSpPr>
        <p:spPr>
          <a:xfrm>
            <a:off x="973469" y="1415486"/>
            <a:ext cx="492300" cy="492300"/>
          </a:xfrm>
          <a:prstGeom prst="donut">
            <a:avLst>
              <a:gd name="adj" fmla="val 134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745" name="Google Shape;745;p35"/>
          <p:cNvGrpSpPr/>
          <p:nvPr/>
        </p:nvGrpSpPr>
        <p:grpSpPr>
          <a:xfrm>
            <a:off x="-671716" y="728167"/>
            <a:ext cx="1131524" cy="3687153"/>
            <a:chOff x="6487400" y="1091050"/>
            <a:chExt cx="430450" cy="2254450"/>
          </a:xfrm>
        </p:grpSpPr>
        <p:sp>
          <p:nvSpPr>
            <p:cNvPr id="746" name="Google Shape;746;p35"/>
            <p:cNvSpPr/>
            <p:nvPr/>
          </p:nvSpPr>
          <p:spPr>
            <a:xfrm>
              <a:off x="69142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68940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68737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685322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68329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68127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67925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67719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6751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67314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67109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66904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66704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66499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66296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66094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65889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65689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6548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65278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65079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64874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0692" y="2002952"/>
            <a:ext cx="280440" cy="353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38811" y="3548203"/>
            <a:ext cx="371888" cy="371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32715" y="2799964"/>
            <a:ext cx="384081" cy="3048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67" y="68880"/>
            <a:ext cx="914262" cy="9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07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5"/>
          <p:cNvSpPr/>
          <p:nvPr/>
        </p:nvSpPr>
        <p:spPr>
          <a:xfrm>
            <a:off x="5373045" y="93344"/>
            <a:ext cx="3523789" cy="21675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33" name="Google Shape;733;p35"/>
          <p:cNvSpPr/>
          <p:nvPr/>
        </p:nvSpPr>
        <p:spPr>
          <a:xfrm>
            <a:off x="4295234" y="2413607"/>
            <a:ext cx="4721985" cy="263662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34" name="Google Shape;734;p35"/>
          <p:cNvSpPr/>
          <p:nvPr/>
        </p:nvSpPr>
        <p:spPr>
          <a:xfrm>
            <a:off x="542932" y="1829024"/>
            <a:ext cx="3491983" cy="2164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35" name="Google Shape;735;p35"/>
          <p:cNvSpPr txBox="1">
            <a:spLocks noGrp="1"/>
          </p:cNvSpPr>
          <p:nvPr>
            <p:ph type="title"/>
          </p:nvPr>
        </p:nvSpPr>
        <p:spPr>
          <a:xfrm>
            <a:off x="659887" y="240465"/>
            <a:ext cx="4029412" cy="1392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Допустими дейности по СЦ 3</a:t>
            </a:r>
            <a:endParaRPr dirty="0"/>
          </a:p>
        </p:txBody>
      </p:sp>
      <p:sp>
        <p:nvSpPr>
          <p:cNvPr id="737" name="Google Shape;737;p35"/>
          <p:cNvSpPr txBox="1">
            <a:spLocks noGrp="1"/>
          </p:cNvSpPr>
          <p:nvPr>
            <p:ph type="subTitle" idx="2"/>
          </p:nvPr>
        </p:nvSpPr>
        <p:spPr>
          <a:xfrm>
            <a:off x="929162" y="1845029"/>
            <a:ext cx="3138022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ru-RU" sz="1100" dirty="0"/>
              <a:t>Предоставяне на превантивни и подкрепящи услуги в общността за деца и младежи до завършването на средно образование, но не повече от 20-годишна </a:t>
            </a:r>
            <a:r>
              <a:rPr lang="ru-RU" sz="1100" dirty="0" smtClean="0"/>
              <a:t>възраст;</a:t>
            </a:r>
            <a:endParaRPr lang="ru-RU" sz="1100" dirty="0"/>
          </a:p>
          <a:p>
            <a:pPr marL="0" lvl="0" indent="0">
              <a:buClr>
                <a:schemeClr val="dk1"/>
              </a:buClr>
              <a:buSzPts val="1100"/>
            </a:pPr>
            <a:endParaRPr lang="ru-RU" sz="1100" dirty="0"/>
          </a:p>
          <a:p>
            <a:pPr marL="0" lvl="0" indent="0">
              <a:buClr>
                <a:schemeClr val="dk1"/>
              </a:buClr>
              <a:buSzPts val="1100"/>
            </a:pPr>
            <a:r>
              <a:rPr lang="ru-RU" sz="1100" dirty="0" smtClean="0"/>
              <a:t>Интегрирани </a:t>
            </a:r>
            <a:r>
              <a:rPr lang="ru-RU" sz="1100" dirty="0"/>
              <a:t>здравно-социални услуги за деца и младежи до завършването на средно образование, но не повече от 20-годишна възраст, вкл. с увреждания и с потребност от постоянни медицински грижи; </a:t>
            </a:r>
            <a:endParaRPr sz="1100" dirty="0"/>
          </a:p>
        </p:txBody>
      </p:sp>
      <p:sp>
        <p:nvSpPr>
          <p:cNvPr id="739" name="Google Shape;739;p35"/>
          <p:cNvSpPr txBox="1">
            <a:spLocks noGrp="1"/>
          </p:cNvSpPr>
          <p:nvPr>
            <p:ph type="subTitle" idx="4"/>
          </p:nvPr>
        </p:nvSpPr>
        <p:spPr>
          <a:xfrm>
            <a:off x="5953860" y="202279"/>
            <a:ext cx="2889300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100" dirty="0"/>
              <a:t>Услуги за ранно детско развитие - формиране на родителски умения; семейно консултиране и подкрепа, вкл. и по отношение на здравните аспекти; ранна интервенция за деца с увреждания и затруднения в развитието; </a:t>
            </a:r>
          </a:p>
          <a:p>
            <a:pPr marL="0" lvl="0" indent="0"/>
            <a:endParaRPr lang="ru-RU" sz="1100" dirty="0"/>
          </a:p>
          <a:p>
            <a:pPr marL="0" lvl="0" indent="0"/>
            <a:r>
              <a:rPr lang="ru-RU" sz="1100" dirty="0" smtClean="0"/>
              <a:t>Предоставяне </a:t>
            </a:r>
            <a:r>
              <a:rPr lang="ru-RU" sz="1100" dirty="0"/>
              <a:t>на патронажна грижа за деца от 0 до 3 години;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741" name="Google Shape;741;p35"/>
          <p:cNvSpPr txBox="1">
            <a:spLocks noGrp="1"/>
          </p:cNvSpPr>
          <p:nvPr>
            <p:ph type="subTitle" idx="6"/>
          </p:nvPr>
        </p:nvSpPr>
        <p:spPr>
          <a:xfrm>
            <a:off x="5006426" y="2359762"/>
            <a:ext cx="3903292" cy="10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100" dirty="0" smtClean="0"/>
              <a:t>Подкрепа </a:t>
            </a:r>
            <a:r>
              <a:rPr lang="ru-RU" sz="1100" dirty="0"/>
              <a:t>за младежи до завършването на средно образование, но не повече от 20-годишна възраст, ползващи социални услуги за резидентна грижа, както и напускащи системата за закрила на детето чрез информиране и консултиране, застъпничество и посредничество, подкрепа за придобиване на социални и трудови умения, подготовка за пазара на труда и др.;</a:t>
            </a:r>
          </a:p>
          <a:p>
            <a:pPr marL="0" lvl="0" indent="0"/>
            <a:endParaRPr lang="ru-RU" sz="1100" dirty="0"/>
          </a:p>
          <a:p>
            <a:pPr marL="0" lvl="0" indent="0"/>
            <a:r>
              <a:rPr lang="ru-RU" sz="1100" dirty="0" smtClean="0"/>
              <a:t>Въвеждащи </a:t>
            </a:r>
            <a:r>
              <a:rPr lang="ru-RU" sz="1100" dirty="0"/>
              <a:t>и надграждащи обучения, вкл. и супервизия на служители на доставчиците на социални услуги, във връзка с услугите за ранно детско развитие, превенция, ранна интервенция на уврежданията за деца, интегриран подход и комплексност на подкрепата, и др.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2" name="Google Shape;742;p35"/>
          <p:cNvSpPr/>
          <p:nvPr/>
        </p:nvSpPr>
        <p:spPr>
          <a:xfrm>
            <a:off x="326361" y="1728947"/>
            <a:ext cx="492300" cy="492300"/>
          </a:xfrm>
          <a:prstGeom prst="donut">
            <a:avLst>
              <a:gd name="adj" fmla="val 134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743" name="Google Shape;743;p35"/>
          <p:cNvSpPr/>
          <p:nvPr/>
        </p:nvSpPr>
        <p:spPr>
          <a:xfrm>
            <a:off x="5150187" y="74027"/>
            <a:ext cx="528645" cy="492300"/>
          </a:xfrm>
          <a:prstGeom prst="donut">
            <a:avLst>
              <a:gd name="adj" fmla="val 134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744" name="Google Shape;744;p35"/>
          <p:cNvSpPr/>
          <p:nvPr/>
        </p:nvSpPr>
        <p:spPr>
          <a:xfrm>
            <a:off x="4241708" y="2215850"/>
            <a:ext cx="492300" cy="492300"/>
          </a:xfrm>
          <a:prstGeom prst="donut">
            <a:avLst>
              <a:gd name="adj" fmla="val 134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745" name="Google Shape;745;p35"/>
          <p:cNvGrpSpPr/>
          <p:nvPr/>
        </p:nvGrpSpPr>
        <p:grpSpPr>
          <a:xfrm>
            <a:off x="-848911" y="722179"/>
            <a:ext cx="1131524" cy="3687153"/>
            <a:chOff x="6487400" y="1091050"/>
            <a:chExt cx="430450" cy="2254450"/>
          </a:xfrm>
        </p:grpSpPr>
        <p:sp>
          <p:nvSpPr>
            <p:cNvPr id="746" name="Google Shape;746;p35"/>
            <p:cNvSpPr/>
            <p:nvPr/>
          </p:nvSpPr>
          <p:spPr>
            <a:xfrm>
              <a:off x="69142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68940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68737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685322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68329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68127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67925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67719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6751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67314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67109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66904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6670475" y="1091050"/>
              <a:ext cx="3875" cy="2254450"/>
            </a:xfrm>
            <a:custGeom>
              <a:avLst/>
              <a:gdLst/>
              <a:ahLst/>
              <a:cxnLst/>
              <a:rect l="l" t="t" r="r" b="b"/>
              <a:pathLst>
                <a:path w="155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66499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6629675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660945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6588900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6568975" y="1091050"/>
              <a:ext cx="3575" cy="2254450"/>
            </a:xfrm>
            <a:custGeom>
              <a:avLst/>
              <a:gdLst/>
              <a:ahLst/>
              <a:cxnLst/>
              <a:rect l="l" t="t" r="r" b="b"/>
              <a:pathLst>
                <a:path w="143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654842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5" y="9017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6527875" y="1091050"/>
              <a:ext cx="3900" cy="2254450"/>
            </a:xfrm>
            <a:custGeom>
              <a:avLst/>
              <a:gdLst/>
              <a:ahLst/>
              <a:cxnLst/>
              <a:rect l="l" t="t" r="r" b="b"/>
              <a:pathLst>
                <a:path w="156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56" y="901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650795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0" y="0"/>
                  </a:moveTo>
                  <a:lnTo>
                    <a:pt x="0" y="90178"/>
                  </a:lnTo>
                  <a:lnTo>
                    <a:pt x="143" y="9017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6487400" y="1091050"/>
              <a:ext cx="3600" cy="2254450"/>
            </a:xfrm>
            <a:custGeom>
              <a:avLst/>
              <a:gdLst/>
              <a:ahLst/>
              <a:cxnLst/>
              <a:rect l="l" t="t" r="r" b="b"/>
              <a:pathLst>
                <a:path w="144" h="90178" extrusionOk="0">
                  <a:moveTo>
                    <a:pt x="1" y="0"/>
                  </a:moveTo>
                  <a:lnTo>
                    <a:pt x="1" y="90178"/>
                  </a:lnTo>
                  <a:lnTo>
                    <a:pt x="144" y="9017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1788" y="665206"/>
            <a:ext cx="420660" cy="310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18754" y="1658321"/>
            <a:ext cx="280440" cy="341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9090" y="2237252"/>
            <a:ext cx="390890" cy="307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5868" y="3273706"/>
            <a:ext cx="335495" cy="335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5212" y="2844421"/>
            <a:ext cx="353599" cy="365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98846" y="4298792"/>
            <a:ext cx="359695" cy="36579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" y="21330"/>
            <a:ext cx="625602" cy="6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53824"/>
      </p:ext>
    </p:extLst>
  </p:cSld>
  <p:clrMapOvr>
    <a:masterClrMapping/>
  </p:clrMapOvr>
</p:sld>
</file>

<file path=ppt/theme/theme1.xml><?xml version="1.0" encoding="utf-8"?>
<a:theme xmlns:a="http://schemas.openxmlformats.org/drawingml/2006/main" name="ADHD Breakthrough by Slidesgo">
  <a:themeElements>
    <a:clrScheme name="Simple Light">
      <a:dk1>
        <a:srgbClr val="666666"/>
      </a:dk1>
      <a:lt1>
        <a:srgbClr val="FFFFFF"/>
      </a:lt1>
      <a:dk2>
        <a:srgbClr val="F34B4B"/>
      </a:dk2>
      <a:lt2>
        <a:srgbClr val="ACC141"/>
      </a:lt2>
      <a:accent1>
        <a:srgbClr val="739BCF"/>
      </a:accent1>
      <a:accent2>
        <a:srgbClr val="E5A645"/>
      </a:accent2>
      <a:accent3>
        <a:srgbClr val="F1F5FA"/>
      </a:accent3>
      <a:accent4>
        <a:srgbClr val="666666"/>
      </a:accent4>
      <a:accent5>
        <a:srgbClr val="739BCF"/>
      </a:accent5>
      <a:accent6>
        <a:srgbClr val="E5A645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1113</Words>
  <Application>Microsoft Office PowerPoint</Application>
  <PresentationFormat>On-screen Show (16:9)</PresentationFormat>
  <Paragraphs>157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Open Sans</vt:lpstr>
      <vt:lpstr>Rokkitt</vt:lpstr>
      <vt:lpstr>Cabin</vt:lpstr>
      <vt:lpstr>Calibri</vt:lpstr>
      <vt:lpstr>Roboto Condensed Light</vt:lpstr>
      <vt:lpstr>Arial</vt:lpstr>
      <vt:lpstr>Symbol</vt:lpstr>
      <vt:lpstr>Comfortaa</vt:lpstr>
      <vt:lpstr>Times New Roman</vt:lpstr>
      <vt:lpstr>ADHD Breakthrough by Slidesgo</vt:lpstr>
      <vt:lpstr> Процедура  «Бъдеще за децата»</vt:lpstr>
      <vt:lpstr>Цели на процедурата</vt:lpstr>
      <vt:lpstr>PowerPoint Presentation</vt:lpstr>
      <vt:lpstr>Общ бюджет на процедурата 81 281 936 лева</vt:lpstr>
      <vt:lpstr>НЕПРИЛОЖИМО</vt:lpstr>
      <vt:lpstr>Допустими кандидати и партньори</vt:lpstr>
      <vt:lpstr>Общи изисквания за дейностите</vt:lpstr>
      <vt:lpstr>Допустими дейности по СЦ 2</vt:lpstr>
      <vt:lpstr>Допустими дейности по СЦ 3</vt:lpstr>
      <vt:lpstr>Допустими разходи</vt:lpstr>
      <vt:lpstr>Обвързване на дейности с бюджет  (нова функционалност в ИСУН)</vt:lpstr>
      <vt:lpstr>Краен срок за предоставяне на проектното предложение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 “Развитие на човешките ресурси” 2021-2027</dc:title>
  <dc:creator>Desislava Georgieva-Ushkolova</dc:creator>
  <cp:lastModifiedBy>Petia Angelova</cp:lastModifiedBy>
  <cp:revision>58</cp:revision>
  <dcterms:modified xsi:type="dcterms:W3CDTF">2022-12-05T12:29:23Z</dcterms:modified>
</cp:coreProperties>
</file>